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7" r:id="rId2"/>
    <p:sldId id="270" r:id="rId3"/>
    <p:sldId id="258" r:id="rId4"/>
    <p:sldId id="260" r:id="rId5"/>
    <p:sldId id="259" r:id="rId6"/>
    <p:sldId id="261" r:id="rId7"/>
    <p:sldId id="262" r:id="rId8"/>
    <p:sldId id="263" r:id="rId9"/>
    <p:sldId id="264" r:id="rId10"/>
    <p:sldId id="265" r:id="rId11"/>
    <p:sldId id="266" r:id="rId12"/>
    <p:sldId id="267" r:id="rId13"/>
    <p:sldId id="268" r:id="rId14"/>
    <p:sldId id="271" r:id="rId15"/>
    <p:sldId id="272" r:id="rId16"/>
    <p:sldId id="273" r:id="rId17"/>
    <p:sldId id="274" r:id="rId18"/>
    <p:sldId id="275" r:id="rId19"/>
    <p:sldId id="276" r:id="rId20"/>
    <p:sldId id="277" r:id="rId21"/>
    <p:sldId id="280"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90"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889D32-4310-480D-A1CA-51DA6A97A07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AU"/>
        </a:p>
      </dgm:t>
    </dgm:pt>
    <dgm:pt modelId="{045D97A6-EBB1-44BD-BCAB-58105C33FEDF}">
      <dgm:prSet phldrT="[Text]"/>
      <dgm:spPr/>
      <dgm:t>
        <a:bodyPr/>
        <a:lstStyle/>
        <a:p>
          <a:r>
            <a:rPr lang="en-AU" dirty="0" smtClean="0"/>
            <a:t>Empire building</a:t>
          </a:r>
          <a:endParaRPr lang="en-AU" dirty="0"/>
        </a:p>
      </dgm:t>
    </dgm:pt>
    <dgm:pt modelId="{C9239C7C-02FA-4D3F-91BA-A637EDAD0DA6}" type="parTrans" cxnId="{D9415836-9B81-4C6D-9A52-630EB4E05BA0}">
      <dgm:prSet/>
      <dgm:spPr/>
      <dgm:t>
        <a:bodyPr/>
        <a:lstStyle/>
        <a:p>
          <a:endParaRPr lang="en-AU"/>
        </a:p>
      </dgm:t>
    </dgm:pt>
    <dgm:pt modelId="{4CFB7A02-3164-4299-BF9E-56ADB8882FE8}" type="sibTrans" cxnId="{D9415836-9B81-4C6D-9A52-630EB4E05BA0}">
      <dgm:prSet/>
      <dgm:spPr/>
      <dgm:t>
        <a:bodyPr/>
        <a:lstStyle/>
        <a:p>
          <a:endParaRPr lang="en-AU"/>
        </a:p>
      </dgm:t>
    </dgm:pt>
    <dgm:pt modelId="{2450D05C-F76B-4D3A-A24F-5D7AA34C16BD}">
      <dgm:prSet phldrT="[Text]"/>
      <dgm:spPr/>
      <dgm:t>
        <a:bodyPr/>
        <a:lstStyle/>
        <a:p>
          <a:r>
            <a:rPr lang="en-AU" dirty="0" smtClean="0"/>
            <a:t>The major European countries are scrambling for land and power. (Imperialism)</a:t>
          </a:r>
          <a:endParaRPr lang="en-AU" dirty="0"/>
        </a:p>
      </dgm:t>
    </dgm:pt>
    <dgm:pt modelId="{4B40DC52-C21B-411C-94EC-CF7C68CC148F}" type="parTrans" cxnId="{D7F5170A-2391-4CFA-9528-577A32F22389}">
      <dgm:prSet/>
      <dgm:spPr/>
      <dgm:t>
        <a:bodyPr/>
        <a:lstStyle/>
        <a:p>
          <a:endParaRPr lang="en-AU"/>
        </a:p>
      </dgm:t>
    </dgm:pt>
    <dgm:pt modelId="{15DCF90A-73FB-45B7-9ADC-CFFAB06AEE27}" type="sibTrans" cxnId="{D7F5170A-2391-4CFA-9528-577A32F22389}">
      <dgm:prSet/>
      <dgm:spPr/>
      <dgm:t>
        <a:bodyPr/>
        <a:lstStyle/>
        <a:p>
          <a:endParaRPr lang="en-AU"/>
        </a:p>
      </dgm:t>
    </dgm:pt>
    <dgm:pt modelId="{FB31F787-6925-441D-8C89-F40C834F123C}">
      <dgm:prSet phldrT="[Text]"/>
      <dgm:spPr/>
      <dgm:t>
        <a:bodyPr/>
        <a:lstStyle/>
        <a:p>
          <a:r>
            <a:rPr lang="en-AU" smtClean="0"/>
            <a:t>Land </a:t>
          </a:r>
          <a:r>
            <a:rPr lang="en-AU" dirty="0" smtClean="0"/>
            <a:t>taken over</a:t>
          </a:r>
          <a:endParaRPr lang="en-AU" dirty="0"/>
        </a:p>
      </dgm:t>
    </dgm:pt>
    <dgm:pt modelId="{F3BFBAAA-05A7-49F6-A055-3B1841D91A4D}" type="parTrans" cxnId="{81B9B4DA-BD0A-4E9C-9999-F256ACC3023F}">
      <dgm:prSet/>
      <dgm:spPr/>
      <dgm:t>
        <a:bodyPr/>
        <a:lstStyle/>
        <a:p>
          <a:endParaRPr lang="en-AU"/>
        </a:p>
      </dgm:t>
    </dgm:pt>
    <dgm:pt modelId="{5AFC59F0-0D00-4372-B63A-CF9DE0949D19}" type="sibTrans" cxnId="{81B9B4DA-BD0A-4E9C-9999-F256ACC3023F}">
      <dgm:prSet/>
      <dgm:spPr/>
      <dgm:t>
        <a:bodyPr/>
        <a:lstStyle/>
        <a:p>
          <a:endParaRPr lang="en-AU"/>
        </a:p>
      </dgm:t>
    </dgm:pt>
    <dgm:pt modelId="{42A014F9-E35B-4595-8648-E0568EA014DD}">
      <dgm:prSet phldrT="[Text]"/>
      <dgm:spPr/>
      <dgm:t>
        <a:bodyPr/>
        <a:lstStyle/>
        <a:p>
          <a:r>
            <a:rPr lang="en-AU" dirty="0" smtClean="0"/>
            <a:t>Proud people and governments getting angry at losing control over their own lives. (Nationalism)</a:t>
          </a:r>
          <a:endParaRPr lang="en-AU" dirty="0"/>
        </a:p>
      </dgm:t>
    </dgm:pt>
    <dgm:pt modelId="{5459D75D-5D0E-4598-B1EF-457D5B406074}" type="parTrans" cxnId="{CA0C868E-6AF7-4904-8E26-F3474C3D6251}">
      <dgm:prSet/>
      <dgm:spPr/>
      <dgm:t>
        <a:bodyPr/>
        <a:lstStyle/>
        <a:p>
          <a:endParaRPr lang="en-AU"/>
        </a:p>
      </dgm:t>
    </dgm:pt>
    <dgm:pt modelId="{8664E6BE-A293-4B0C-B14D-3C74545FA402}" type="sibTrans" cxnId="{CA0C868E-6AF7-4904-8E26-F3474C3D6251}">
      <dgm:prSet/>
      <dgm:spPr/>
      <dgm:t>
        <a:bodyPr/>
        <a:lstStyle/>
        <a:p>
          <a:endParaRPr lang="en-AU"/>
        </a:p>
      </dgm:t>
    </dgm:pt>
    <dgm:pt modelId="{D61F069A-06B0-4DEE-9070-D095AD9A9B42}">
      <dgm:prSet phldrT="[Text]"/>
      <dgm:spPr/>
      <dgm:t>
        <a:bodyPr/>
        <a:lstStyle/>
        <a:p>
          <a:r>
            <a:rPr lang="en-AU" dirty="0" smtClean="0"/>
            <a:t>Security threatened</a:t>
          </a:r>
          <a:endParaRPr lang="en-AU" dirty="0"/>
        </a:p>
      </dgm:t>
    </dgm:pt>
    <dgm:pt modelId="{C9706B8E-3744-4888-A8E4-D4C0A36A7F6F}" type="parTrans" cxnId="{CB5212A3-411A-4503-9CF7-4628F842F962}">
      <dgm:prSet/>
      <dgm:spPr/>
      <dgm:t>
        <a:bodyPr/>
        <a:lstStyle/>
        <a:p>
          <a:endParaRPr lang="en-AU"/>
        </a:p>
      </dgm:t>
    </dgm:pt>
    <dgm:pt modelId="{F3E0E4C3-15D8-498E-B404-B243921C96AB}" type="sibTrans" cxnId="{CB5212A3-411A-4503-9CF7-4628F842F962}">
      <dgm:prSet/>
      <dgm:spPr/>
      <dgm:t>
        <a:bodyPr/>
        <a:lstStyle/>
        <a:p>
          <a:endParaRPr lang="en-AU"/>
        </a:p>
      </dgm:t>
    </dgm:pt>
    <dgm:pt modelId="{840545E5-30EC-4EBB-B795-35D44697573A}">
      <dgm:prSet phldrT="[Text]"/>
      <dgm:spPr/>
      <dgm:t>
        <a:bodyPr/>
        <a:lstStyle/>
        <a:p>
          <a:r>
            <a:rPr lang="en-AU" dirty="0" smtClean="0"/>
            <a:t>Countries/empires build up military strength. (Militarism)</a:t>
          </a:r>
          <a:endParaRPr lang="en-AU" dirty="0"/>
        </a:p>
      </dgm:t>
    </dgm:pt>
    <dgm:pt modelId="{7FCADDA7-615E-4AE4-9190-F6A1BB4544F8}" type="parTrans" cxnId="{FC9AAC4C-D043-44B8-B607-3CAABF97A6BE}">
      <dgm:prSet/>
      <dgm:spPr/>
      <dgm:t>
        <a:bodyPr/>
        <a:lstStyle/>
        <a:p>
          <a:endParaRPr lang="en-AU"/>
        </a:p>
      </dgm:t>
    </dgm:pt>
    <dgm:pt modelId="{868800BC-D7FD-4A58-BC82-5F46227B13E6}" type="sibTrans" cxnId="{FC9AAC4C-D043-44B8-B607-3CAABF97A6BE}">
      <dgm:prSet/>
      <dgm:spPr/>
      <dgm:t>
        <a:bodyPr/>
        <a:lstStyle/>
        <a:p>
          <a:endParaRPr lang="en-AU"/>
        </a:p>
      </dgm:t>
    </dgm:pt>
    <dgm:pt modelId="{00ED677E-574A-4F47-B648-83C85ED8364D}">
      <dgm:prSet/>
      <dgm:spPr/>
      <dgm:t>
        <a:bodyPr/>
        <a:lstStyle/>
        <a:p>
          <a:r>
            <a:rPr lang="en-AU" dirty="0" smtClean="0"/>
            <a:t>Poor Leadership</a:t>
          </a:r>
          <a:endParaRPr lang="en-AU" dirty="0"/>
        </a:p>
      </dgm:t>
    </dgm:pt>
    <dgm:pt modelId="{E1331737-1392-4AFB-8FF9-4D5086264ADA}" type="parTrans" cxnId="{F61FDBC7-F897-44AF-8C83-2C3F6A1F99D6}">
      <dgm:prSet/>
      <dgm:spPr/>
      <dgm:t>
        <a:bodyPr/>
        <a:lstStyle/>
        <a:p>
          <a:endParaRPr lang="en-AU"/>
        </a:p>
      </dgm:t>
    </dgm:pt>
    <dgm:pt modelId="{6EF0422D-EDFC-4A63-AE9D-8CD45C548741}" type="sibTrans" cxnId="{F61FDBC7-F897-44AF-8C83-2C3F6A1F99D6}">
      <dgm:prSet/>
      <dgm:spPr/>
      <dgm:t>
        <a:bodyPr/>
        <a:lstStyle/>
        <a:p>
          <a:endParaRPr lang="en-AU"/>
        </a:p>
      </dgm:t>
    </dgm:pt>
    <dgm:pt modelId="{2764F747-075D-414E-A68A-A95112418A03}">
      <dgm:prSet phldrT="[Text]"/>
      <dgm:spPr/>
      <dgm:t>
        <a:bodyPr/>
        <a:lstStyle/>
        <a:p>
          <a:r>
            <a:rPr lang="en-AU" dirty="0" smtClean="0"/>
            <a:t>Strengthen alliances</a:t>
          </a:r>
          <a:endParaRPr lang="en-AU" dirty="0"/>
        </a:p>
      </dgm:t>
    </dgm:pt>
    <dgm:pt modelId="{BEEA8A60-314F-47CA-BD94-E01DA3D64012}" type="parTrans" cxnId="{87463CFE-ED65-426D-9B18-1CD85DECB004}">
      <dgm:prSet/>
      <dgm:spPr/>
    </dgm:pt>
    <dgm:pt modelId="{3432EE5C-8D38-4BF1-8FDB-520840A9A99B}" type="sibTrans" cxnId="{87463CFE-ED65-426D-9B18-1CD85DECB004}">
      <dgm:prSet/>
      <dgm:spPr/>
    </dgm:pt>
    <dgm:pt modelId="{46311A37-5BE3-48FB-8F40-F637FF87C3F6}">
      <dgm:prSet/>
      <dgm:spPr/>
      <dgm:t>
        <a:bodyPr/>
        <a:lstStyle/>
        <a:p>
          <a:r>
            <a:rPr lang="en-AU" dirty="0" smtClean="0"/>
            <a:t>Leaders argue about who is more powerful</a:t>
          </a:r>
          <a:endParaRPr lang="en-AU" dirty="0"/>
        </a:p>
      </dgm:t>
    </dgm:pt>
    <dgm:pt modelId="{D1D38B12-DAF5-4FF3-A561-AA098914DCFB}" type="parTrans" cxnId="{448BCA77-D002-4EFF-83C6-62407F67F11A}">
      <dgm:prSet/>
      <dgm:spPr/>
    </dgm:pt>
    <dgm:pt modelId="{07182CB6-62E9-4400-9516-75FC1C5FA064}" type="sibTrans" cxnId="{448BCA77-D002-4EFF-83C6-62407F67F11A}">
      <dgm:prSet/>
      <dgm:spPr/>
    </dgm:pt>
    <dgm:pt modelId="{1190D98E-0D3C-4346-96A5-4F35C2D329C1}" type="pres">
      <dgm:prSet presAssocID="{BA889D32-4310-480D-A1CA-51DA6A97A076}" presName="linearFlow" presStyleCnt="0">
        <dgm:presLayoutVars>
          <dgm:dir/>
          <dgm:animLvl val="lvl"/>
          <dgm:resizeHandles val="exact"/>
        </dgm:presLayoutVars>
      </dgm:prSet>
      <dgm:spPr/>
      <dgm:t>
        <a:bodyPr/>
        <a:lstStyle/>
        <a:p>
          <a:endParaRPr lang="en-AU"/>
        </a:p>
      </dgm:t>
    </dgm:pt>
    <dgm:pt modelId="{7949B88A-5EFC-4902-9CF4-C4EAFD6EC1D2}" type="pres">
      <dgm:prSet presAssocID="{045D97A6-EBB1-44BD-BCAB-58105C33FEDF}" presName="composite" presStyleCnt="0"/>
      <dgm:spPr/>
    </dgm:pt>
    <dgm:pt modelId="{7FFFCB7F-A035-4769-B759-5CACDE59C9E7}" type="pres">
      <dgm:prSet presAssocID="{045D97A6-EBB1-44BD-BCAB-58105C33FEDF}" presName="parentText" presStyleLbl="alignNode1" presStyleIdx="0" presStyleCnt="4">
        <dgm:presLayoutVars>
          <dgm:chMax val="1"/>
          <dgm:bulletEnabled val="1"/>
        </dgm:presLayoutVars>
      </dgm:prSet>
      <dgm:spPr/>
      <dgm:t>
        <a:bodyPr/>
        <a:lstStyle/>
        <a:p>
          <a:endParaRPr lang="en-AU"/>
        </a:p>
      </dgm:t>
    </dgm:pt>
    <dgm:pt modelId="{F644AF2B-4160-4323-B3AE-26F81E84C616}" type="pres">
      <dgm:prSet presAssocID="{045D97A6-EBB1-44BD-BCAB-58105C33FEDF}" presName="descendantText" presStyleLbl="alignAcc1" presStyleIdx="0" presStyleCnt="4" custScaleY="100000">
        <dgm:presLayoutVars>
          <dgm:bulletEnabled val="1"/>
        </dgm:presLayoutVars>
      </dgm:prSet>
      <dgm:spPr/>
      <dgm:t>
        <a:bodyPr/>
        <a:lstStyle/>
        <a:p>
          <a:endParaRPr lang="en-AU"/>
        </a:p>
      </dgm:t>
    </dgm:pt>
    <dgm:pt modelId="{AF6F471D-D405-4787-A942-EFBC9D8477D2}" type="pres">
      <dgm:prSet presAssocID="{4CFB7A02-3164-4299-BF9E-56ADB8882FE8}" presName="sp" presStyleCnt="0"/>
      <dgm:spPr/>
    </dgm:pt>
    <dgm:pt modelId="{CA0DFF9E-B91D-4595-9F4A-3DEA894ADA65}" type="pres">
      <dgm:prSet presAssocID="{FB31F787-6925-441D-8C89-F40C834F123C}" presName="composite" presStyleCnt="0"/>
      <dgm:spPr/>
    </dgm:pt>
    <dgm:pt modelId="{CA6D43BA-1298-4891-B2D3-A0A5A1CB4CE9}" type="pres">
      <dgm:prSet presAssocID="{FB31F787-6925-441D-8C89-F40C834F123C}" presName="parentText" presStyleLbl="alignNode1" presStyleIdx="1" presStyleCnt="4">
        <dgm:presLayoutVars>
          <dgm:chMax val="1"/>
          <dgm:bulletEnabled val="1"/>
        </dgm:presLayoutVars>
      </dgm:prSet>
      <dgm:spPr/>
      <dgm:t>
        <a:bodyPr/>
        <a:lstStyle/>
        <a:p>
          <a:endParaRPr lang="en-AU"/>
        </a:p>
      </dgm:t>
    </dgm:pt>
    <dgm:pt modelId="{520BE061-A131-44FE-A14E-42FEE55D1823}" type="pres">
      <dgm:prSet presAssocID="{FB31F787-6925-441D-8C89-F40C834F123C}" presName="descendantText" presStyleLbl="alignAcc1" presStyleIdx="1" presStyleCnt="4">
        <dgm:presLayoutVars>
          <dgm:bulletEnabled val="1"/>
        </dgm:presLayoutVars>
      </dgm:prSet>
      <dgm:spPr/>
      <dgm:t>
        <a:bodyPr/>
        <a:lstStyle/>
        <a:p>
          <a:endParaRPr lang="en-AU"/>
        </a:p>
      </dgm:t>
    </dgm:pt>
    <dgm:pt modelId="{E8C9198B-6B59-4196-9133-ACF18056F0D3}" type="pres">
      <dgm:prSet presAssocID="{5AFC59F0-0D00-4372-B63A-CF9DE0949D19}" presName="sp" presStyleCnt="0"/>
      <dgm:spPr/>
    </dgm:pt>
    <dgm:pt modelId="{44221228-1AEB-423C-B08B-53C2C2D686F7}" type="pres">
      <dgm:prSet presAssocID="{D61F069A-06B0-4DEE-9070-D095AD9A9B42}" presName="composite" presStyleCnt="0"/>
      <dgm:spPr/>
    </dgm:pt>
    <dgm:pt modelId="{4913C3DB-BC08-463D-B93C-9BC42B579DC6}" type="pres">
      <dgm:prSet presAssocID="{D61F069A-06B0-4DEE-9070-D095AD9A9B42}" presName="parentText" presStyleLbl="alignNode1" presStyleIdx="2" presStyleCnt="4">
        <dgm:presLayoutVars>
          <dgm:chMax val="1"/>
          <dgm:bulletEnabled val="1"/>
        </dgm:presLayoutVars>
      </dgm:prSet>
      <dgm:spPr/>
      <dgm:t>
        <a:bodyPr/>
        <a:lstStyle/>
        <a:p>
          <a:endParaRPr lang="en-AU"/>
        </a:p>
      </dgm:t>
    </dgm:pt>
    <dgm:pt modelId="{4CDA52B8-C51F-4983-97C7-40F3C709A5BF}" type="pres">
      <dgm:prSet presAssocID="{D61F069A-06B0-4DEE-9070-D095AD9A9B42}" presName="descendantText" presStyleLbl="alignAcc1" presStyleIdx="2" presStyleCnt="4" custLinFactNeighborX="-428" custLinFactNeighborY="6979">
        <dgm:presLayoutVars>
          <dgm:bulletEnabled val="1"/>
        </dgm:presLayoutVars>
      </dgm:prSet>
      <dgm:spPr/>
      <dgm:t>
        <a:bodyPr/>
        <a:lstStyle/>
        <a:p>
          <a:endParaRPr lang="en-AU"/>
        </a:p>
      </dgm:t>
    </dgm:pt>
    <dgm:pt modelId="{5C6522DE-876D-4F96-8A71-AB20983396A8}" type="pres">
      <dgm:prSet presAssocID="{F3E0E4C3-15D8-498E-B404-B243921C96AB}" presName="sp" presStyleCnt="0"/>
      <dgm:spPr/>
    </dgm:pt>
    <dgm:pt modelId="{F193F2C5-35B4-4B67-ADA0-1E54AA239368}" type="pres">
      <dgm:prSet presAssocID="{00ED677E-574A-4F47-B648-83C85ED8364D}" presName="composite" presStyleCnt="0"/>
      <dgm:spPr/>
    </dgm:pt>
    <dgm:pt modelId="{E1BB4743-DCBF-43BA-AADF-35FCF0F84362}" type="pres">
      <dgm:prSet presAssocID="{00ED677E-574A-4F47-B648-83C85ED8364D}" presName="parentText" presStyleLbl="alignNode1" presStyleIdx="3" presStyleCnt="4">
        <dgm:presLayoutVars>
          <dgm:chMax val="1"/>
          <dgm:bulletEnabled val="1"/>
        </dgm:presLayoutVars>
      </dgm:prSet>
      <dgm:spPr/>
      <dgm:t>
        <a:bodyPr/>
        <a:lstStyle/>
        <a:p>
          <a:endParaRPr lang="en-AU"/>
        </a:p>
      </dgm:t>
    </dgm:pt>
    <dgm:pt modelId="{85709E2A-F34B-45A6-BD94-D5B974A681E2}" type="pres">
      <dgm:prSet presAssocID="{00ED677E-574A-4F47-B648-83C85ED8364D}" presName="descendantText" presStyleLbl="alignAcc1" presStyleIdx="3" presStyleCnt="4">
        <dgm:presLayoutVars>
          <dgm:bulletEnabled val="1"/>
        </dgm:presLayoutVars>
      </dgm:prSet>
      <dgm:spPr/>
      <dgm:t>
        <a:bodyPr/>
        <a:lstStyle/>
        <a:p>
          <a:endParaRPr lang="en-AU"/>
        </a:p>
      </dgm:t>
    </dgm:pt>
  </dgm:ptLst>
  <dgm:cxnLst>
    <dgm:cxn modelId="{534DFFB4-51D6-43B2-BE13-E82D35E0D6A2}" type="presOf" srcId="{00ED677E-574A-4F47-B648-83C85ED8364D}" destId="{E1BB4743-DCBF-43BA-AADF-35FCF0F84362}" srcOrd="0" destOrd="0" presId="urn:microsoft.com/office/officeart/2005/8/layout/chevron2"/>
    <dgm:cxn modelId="{147A9D78-9B40-47AF-8964-1A2F870C1A3D}" type="presOf" srcId="{2764F747-075D-414E-A68A-A95112418A03}" destId="{4CDA52B8-C51F-4983-97C7-40F3C709A5BF}" srcOrd="0" destOrd="1" presId="urn:microsoft.com/office/officeart/2005/8/layout/chevron2"/>
    <dgm:cxn modelId="{FC9AAC4C-D043-44B8-B607-3CAABF97A6BE}" srcId="{D61F069A-06B0-4DEE-9070-D095AD9A9B42}" destId="{840545E5-30EC-4EBB-B795-35D44697573A}" srcOrd="0" destOrd="0" parTransId="{7FCADDA7-615E-4AE4-9190-F6A1BB4544F8}" sibTransId="{868800BC-D7FD-4A58-BC82-5F46227B13E6}"/>
    <dgm:cxn modelId="{1B3A4FC5-6AEF-4FA5-A5BF-F4811A585A36}" type="presOf" srcId="{D61F069A-06B0-4DEE-9070-D095AD9A9B42}" destId="{4913C3DB-BC08-463D-B93C-9BC42B579DC6}" srcOrd="0" destOrd="0" presId="urn:microsoft.com/office/officeart/2005/8/layout/chevron2"/>
    <dgm:cxn modelId="{7EC36942-0AAC-4026-BE5B-6EA9BDD06557}" type="presOf" srcId="{FB31F787-6925-441D-8C89-F40C834F123C}" destId="{CA6D43BA-1298-4891-B2D3-A0A5A1CB4CE9}" srcOrd="0" destOrd="0" presId="urn:microsoft.com/office/officeart/2005/8/layout/chevron2"/>
    <dgm:cxn modelId="{763C521A-AE5C-4DAA-8E83-50EEB2BDF7BD}" type="presOf" srcId="{045D97A6-EBB1-44BD-BCAB-58105C33FEDF}" destId="{7FFFCB7F-A035-4769-B759-5CACDE59C9E7}" srcOrd="0" destOrd="0" presId="urn:microsoft.com/office/officeart/2005/8/layout/chevron2"/>
    <dgm:cxn modelId="{87463CFE-ED65-426D-9B18-1CD85DECB004}" srcId="{D61F069A-06B0-4DEE-9070-D095AD9A9B42}" destId="{2764F747-075D-414E-A68A-A95112418A03}" srcOrd="1" destOrd="0" parTransId="{BEEA8A60-314F-47CA-BD94-E01DA3D64012}" sibTransId="{3432EE5C-8D38-4BF1-8FDB-520840A9A99B}"/>
    <dgm:cxn modelId="{F61FDBC7-F897-44AF-8C83-2C3F6A1F99D6}" srcId="{BA889D32-4310-480D-A1CA-51DA6A97A076}" destId="{00ED677E-574A-4F47-B648-83C85ED8364D}" srcOrd="3" destOrd="0" parTransId="{E1331737-1392-4AFB-8FF9-4D5086264ADA}" sibTransId="{6EF0422D-EDFC-4A63-AE9D-8CD45C548741}"/>
    <dgm:cxn modelId="{7142F0F2-53F7-4BBC-8EB3-B9DAE0749E5D}" type="presOf" srcId="{46311A37-5BE3-48FB-8F40-F637FF87C3F6}" destId="{85709E2A-F34B-45A6-BD94-D5B974A681E2}" srcOrd="0" destOrd="0" presId="urn:microsoft.com/office/officeart/2005/8/layout/chevron2"/>
    <dgm:cxn modelId="{CA0C868E-6AF7-4904-8E26-F3474C3D6251}" srcId="{FB31F787-6925-441D-8C89-F40C834F123C}" destId="{42A014F9-E35B-4595-8648-E0568EA014DD}" srcOrd="0" destOrd="0" parTransId="{5459D75D-5D0E-4598-B1EF-457D5B406074}" sibTransId="{8664E6BE-A293-4B0C-B14D-3C74545FA402}"/>
    <dgm:cxn modelId="{448BCA77-D002-4EFF-83C6-62407F67F11A}" srcId="{00ED677E-574A-4F47-B648-83C85ED8364D}" destId="{46311A37-5BE3-48FB-8F40-F637FF87C3F6}" srcOrd="0" destOrd="0" parTransId="{D1D38B12-DAF5-4FF3-A561-AA098914DCFB}" sibTransId="{07182CB6-62E9-4400-9516-75FC1C5FA064}"/>
    <dgm:cxn modelId="{E14B6A97-0907-4CC9-AB3C-BCCDC59E08B7}" type="presOf" srcId="{BA889D32-4310-480D-A1CA-51DA6A97A076}" destId="{1190D98E-0D3C-4346-96A5-4F35C2D329C1}" srcOrd="0" destOrd="0" presId="urn:microsoft.com/office/officeart/2005/8/layout/chevron2"/>
    <dgm:cxn modelId="{CB5212A3-411A-4503-9CF7-4628F842F962}" srcId="{BA889D32-4310-480D-A1CA-51DA6A97A076}" destId="{D61F069A-06B0-4DEE-9070-D095AD9A9B42}" srcOrd="2" destOrd="0" parTransId="{C9706B8E-3744-4888-A8E4-D4C0A36A7F6F}" sibTransId="{F3E0E4C3-15D8-498E-B404-B243921C96AB}"/>
    <dgm:cxn modelId="{D9415836-9B81-4C6D-9A52-630EB4E05BA0}" srcId="{BA889D32-4310-480D-A1CA-51DA6A97A076}" destId="{045D97A6-EBB1-44BD-BCAB-58105C33FEDF}" srcOrd="0" destOrd="0" parTransId="{C9239C7C-02FA-4D3F-91BA-A637EDAD0DA6}" sibTransId="{4CFB7A02-3164-4299-BF9E-56ADB8882FE8}"/>
    <dgm:cxn modelId="{701F9C2D-C720-4372-AF91-9EF0717B6D83}" type="presOf" srcId="{42A014F9-E35B-4595-8648-E0568EA014DD}" destId="{520BE061-A131-44FE-A14E-42FEE55D1823}" srcOrd="0" destOrd="0" presId="urn:microsoft.com/office/officeart/2005/8/layout/chevron2"/>
    <dgm:cxn modelId="{67ED1DBB-9211-4AB2-80BD-066DEEFBA3F8}" type="presOf" srcId="{2450D05C-F76B-4D3A-A24F-5D7AA34C16BD}" destId="{F644AF2B-4160-4323-B3AE-26F81E84C616}" srcOrd="0" destOrd="0" presId="urn:microsoft.com/office/officeart/2005/8/layout/chevron2"/>
    <dgm:cxn modelId="{81B9B4DA-BD0A-4E9C-9999-F256ACC3023F}" srcId="{BA889D32-4310-480D-A1CA-51DA6A97A076}" destId="{FB31F787-6925-441D-8C89-F40C834F123C}" srcOrd="1" destOrd="0" parTransId="{F3BFBAAA-05A7-49F6-A055-3B1841D91A4D}" sibTransId="{5AFC59F0-0D00-4372-B63A-CF9DE0949D19}"/>
    <dgm:cxn modelId="{03A502E0-0ADB-4CB0-A372-650A7BB44584}" type="presOf" srcId="{840545E5-30EC-4EBB-B795-35D44697573A}" destId="{4CDA52B8-C51F-4983-97C7-40F3C709A5BF}" srcOrd="0" destOrd="0" presId="urn:microsoft.com/office/officeart/2005/8/layout/chevron2"/>
    <dgm:cxn modelId="{D7F5170A-2391-4CFA-9528-577A32F22389}" srcId="{045D97A6-EBB1-44BD-BCAB-58105C33FEDF}" destId="{2450D05C-F76B-4D3A-A24F-5D7AA34C16BD}" srcOrd="0" destOrd="0" parTransId="{4B40DC52-C21B-411C-94EC-CF7C68CC148F}" sibTransId="{15DCF90A-73FB-45B7-9ADC-CFFAB06AEE27}"/>
    <dgm:cxn modelId="{DAD39620-60A6-41F6-AC44-EA9C1F919A80}" type="presParOf" srcId="{1190D98E-0D3C-4346-96A5-4F35C2D329C1}" destId="{7949B88A-5EFC-4902-9CF4-C4EAFD6EC1D2}" srcOrd="0" destOrd="0" presId="urn:microsoft.com/office/officeart/2005/8/layout/chevron2"/>
    <dgm:cxn modelId="{1930B9BA-F8C5-406A-B139-9D67EFA50132}" type="presParOf" srcId="{7949B88A-5EFC-4902-9CF4-C4EAFD6EC1D2}" destId="{7FFFCB7F-A035-4769-B759-5CACDE59C9E7}" srcOrd="0" destOrd="0" presId="urn:microsoft.com/office/officeart/2005/8/layout/chevron2"/>
    <dgm:cxn modelId="{72992924-50C8-4BE9-9ED9-B1F49E4284CA}" type="presParOf" srcId="{7949B88A-5EFC-4902-9CF4-C4EAFD6EC1D2}" destId="{F644AF2B-4160-4323-B3AE-26F81E84C616}" srcOrd="1" destOrd="0" presId="urn:microsoft.com/office/officeart/2005/8/layout/chevron2"/>
    <dgm:cxn modelId="{6828720A-5902-46E8-97BA-7D20D7F30792}" type="presParOf" srcId="{1190D98E-0D3C-4346-96A5-4F35C2D329C1}" destId="{AF6F471D-D405-4787-A942-EFBC9D8477D2}" srcOrd="1" destOrd="0" presId="urn:microsoft.com/office/officeart/2005/8/layout/chevron2"/>
    <dgm:cxn modelId="{994361B3-7874-4016-967A-63624C047479}" type="presParOf" srcId="{1190D98E-0D3C-4346-96A5-4F35C2D329C1}" destId="{CA0DFF9E-B91D-4595-9F4A-3DEA894ADA65}" srcOrd="2" destOrd="0" presId="urn:microsoft.com/office/officeart/2005/8/layout/chevron2"/>
    <dgm:cxn modelId="{4A76354F-785A-409E-84A8-C0C8FED0A267}" type="presParOf" srcId="{CA0DFF9E-B91D-4595-9F4A-3DEA894ADA65}" destId="{CA6D43BA-1298-4891-B2D3-A0A5A1CB4CE9}" srcOrd="0" destOrd="0" presId="urn:microsoft.com/office/officeart/2005/8/layout/chevron2"/>
    <dgm:cxn modelId="{54EE0892-A24B-45D8-88F8-51AC2551B0ED}" type="presParOf" srcId="{CA0DFF9E-B91D-4595-9F4A-3DEA894ADA65}" destId="{520BE061-A131-44FE-A14E-42FEE55D1823}" srcOrd="1" destOrd="0" presId="urn:microsoft.com/office/officeart/2005/8/layout/chevron2"/>
    <dgm:cxn modelId="{C0209450-A2A7-4F05-A46E-DE8D77261ED4}" type="presParOf" srcId="{1190D98E-0D3C-4346-96A5-4F35C2D329C1}" destId="{E8C9198B-6B59-4196-9133-ACF18056F0D3}" srcOrd="3" destOrd="0" presId="urn:microsoft.com/office/officeart/2005/8/layout/chevron2"/>
    <dgm:cxn modelId="{43C8C526-4558-48DB-A768-90089DDF79BA}" type="presParOf" srcId="{1190D98E-0D3C-4346-96A5-4F35C2D329C1}" destId="{44221228-1AEB-423C-B08B-53C2C2D686F7}" srcOrd="4" destOrd="0" presId="urn:microsoft.com/office/officeart/2005/8/layout/chevron2"/>
    <dgm:cxn modelId="{1BF96948-24AC-495B-8A22-B099ADAC591E}" type="presParOf" srcId="{44221228-1AEB-423C-B08B-53C2C2D686F7}" destId="{4913C3DB-BC08-463D-B93C-9BC42B579DC6}" srcOrd="0" destOrd="0" presId="urn:microsoft.com/office/officeart/2005/8/layout/chevron2"/>
    <dgm:cxn modelId="{15576505-FEB2-4B67-8D51-121A49EB1EF4}" type="presParOf" srcId="{44221228-1AEB-423C-B08B-53C2C2D686F7}" destId="{4CDA52B8-C51F-4983-97C7-40F3C709A5BF}" srcOrd="1" destOrd="0" presId="urn:microsoft.com/office/officeart/2005/8/layout/chevron2"/>
    <dgm:cxn modelId="{9701422F-219B-428E-A327-81F96688DC56}" type="presParOf" srcId="{1190D98E-0D3C-4346-96A5-4F35C2D329C1}" destId="{5C6522DE-876D-4F96-8A71-AB20983396A8}" srcOrd="5" destOrd="0" presId="urn:microsoft.com/office/officeart/2005/8/layout/chevron2"/>
    <dgm:cxn modelId="{96E2C3D7-4A01-45C5-AEB3-70C7E755D2EE}" type="presParOf" srcId="{1190D98E-0D3C-4346-96A5-4F35C2D329C1}" destId="{F193F2C5-35B4-4B67-ADA0-1E54AA239368}" srcOrd="6" destOrd="0" presId="urn:microsoft.com/office/officeart/2005/8/layout/chevron2"/>
    <dgm:cxn modelId="{293343E8-41DA-4FA3-AEDE-594A34368FDF}" type="presParOf" srcId="{F193F2C5-35B4-4B67-ADA0-1E54AA239368}" destId="{E1BB4743-DCBF-43BA-AADF-35FCF0F84362}" srcOrd="0" destOrd="0" presId="urn:microsoft.com/office/officeart/2005/8/layout/chevron2"/>
    <dgm:cxn modelId="{88FA255B-8719-49C6-8BCD-E280B474CCDD}" type="presParOf" srcId="{F193F2C5-35B4-4B67-ADA0-1E54AA239368}" destId="{85709E2A-F34B-45A6-BD94-D5B974A681E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FFCB7F-A035-4769-B759-5CACDE59C9E7}">
      <dsp:nvSpPr>
        <dsp:cNvPr id="0" name=""/>
        <dsp:cNvSpPr/>
      </dsp:nvSpPr>
      <dsp:spPr>
        <a:xfrm rot="5400000">
          <a:off x="-237425" y="239470"/>
          <a:ext cx="1582839" cy="110798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AU" sz="1600" kern="1200" dirty="0" smtClean="0"/>
            <a:t>Empire building</a:t>
          </a:r>
          <a:endParaRPr lang="en-AU" sz="1600" kern="1200" dirty="0"/>
        </a:p>
      </dsp:txBody>
      <dsp:txXfrm rot="-5400000">
        <a:off x="2" y="556038"/>
        <a:ext cx="1107987" cy="474852"/>
      </dsp:txXfrm>
    </dsp:sp>
    <dsp:sp modelId="{F644AF2B-4160-4323-B3AE-26F81E84C616}">
      <dsp:nvSpPr>
        <dsp:cNvPr id="0" name=""/>
        <dsp:cNvSpPr/>
      </dsp:nvSpPr>
      <dsp:spPr>
        <a:xfrm rot="5400000">
          <a:off x="3849570" y="-2739538"/>
          <a:ext cx="1028845" cy="651201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AU" sz="2000" kern="1200" dirty="0" smtClean="0"/>
            <a:t>The major European countries are scrambling for land and power. (Imperialism)</a:t>
          </a:r>
          <a:endParaRPr lang="en-AU" sz="2000" kern="1200" dirty="0"/>
        </a:p>
      </dsp:txBody>
      <dsp:txXfrm rot="-5400000">
        <a:off x="1107987" y="52269"/>
        <a:ext cx="6461788" cy="928397"/>
      </dsp:txXfrm>
    </dsp:sp>
    <dsp:sp modelId="{CA6D43BA-1298-4891-B2D3-A0A5A1CB4CE9}">
      <dsp:nvSpPr>
        <dsp:cNvPr id="0" name=""/>
        <dsp:cNvSpPr/>
      </dsp:nvSpPr>
      <dsp:spPr>
        <a:xfrm rot="5400000">
          <a:off x="-237425" y="1678712"/>
          <a:ext cx="1582839" cy="110798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AU" sz="1600" kern="1200" smtClean="0"/>
            <a:t>Land </a:t>
          </a:r>
          <a:r>
            <a:rPr lang="en-AU" sz="1600" kern="1200" dirty="0" smtClean="0"/>
            <a:t>taken over</a:t>
          </a:r>
          <a:endParaRPr lang="en-AU" sz="1600" kern="1200" dirty="0"/>
        </a:p>
      </dsp:txBody>
      <dsp:txXfrm rot="-5400000">
        <a:off x="2" y="1995280"/>
        <a:ext cx="1107987" cy="474852"/>
      </dsp:txXfrm>
    </dsp:sp>
    <dsp:sp modelId="{520BE061-A131-44FE-A14E-42FEE55D1823}">
      <dsp:nvSpPr>
        <dsp:cNvPr id="0" name=""/>
        <dsp:cNvSpPr/>
      </dsp:nvSpPr>
      <dsp:spPr>
        <a:xfrm rot="5400000">
          <a:off x="3849570" y="-1300296"/>
          <a:ext cx="1028845" cy="651201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AU" sz="2000" kern="1200" dirty="0" smtClean="0"/>
            <a:t>Proud people and governments getting angry at losing control over their own lives. (Nationalism)</a:t>
          </a:r>
          <a:endParaRPr lang="en-AU" sz="2000" kern="1200" dirty="0"/>
        </a:p>
      </dsp:txBody>
      <dsp:txXfrm rot="-5400000">
        <a:off x="1107987" y="1491511"/>
        <a:ext cx="6461788" cy="928397"/>
      </dsp:txXfrm>
    </dsp:sp>
    <dsp:sp modelId="{4913C3DB-BC08-463D-B93C-9BC42B579DC6}">
      <dsp:nvSpPr>
        <dsp:cNvPr id="0" name=""/>
        <dsp:cNvSpPr/>
      </dsp:nvSpPr>
      <dsp:spPr>
        <a:xfrm rot="5400000">
          <a:off x="-237425" y="3117955"/>
          <a:ext cx="1582839" cy="110798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AU" sz="1600" kern="1200" dirty="0" smtClean="0"/>
            <a:t>Security threatened</a:t>
          </a:r>
          <a:endParaRPr lang="en-AU" sz="1600" kern="1200" dirty="0"/>
        </a:p>
      </dsp:txBody>
      <dsp:txXfrm rot="-5400000">
        <a:off x="2" y="3434523"/>
        <a:ext cx="1107987" cy="474852"/>
      </dsp:txXfrm>
    </dsp:sp>
    <dsp:sp modelId="{4CDA52B8-C51F-4983-97C7-40F3C709A5BF}">
      <dsp:nvSpPr>
        <dsp:cNvPr id="0" name=""/>
        <dsp:cNvSpPr/>
      </dsp:nvSpPr>
      <dsp:spPr>
        <a:xfrm rot="5400000">
          <a:off x="3821699" y="210749"/>
          <a:ext cx="1028845" cy="651201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AU" sz="2000" kern="1200" dirty="0" smtClean="0"/>
            <a:t>Countries/empires build up military strength. (Militarism)</a:t>
          </a:r>
          <a:endParaRPr lang="en-AU" sz="2000" kern="1200" dirty="0"/>
        </a:p>
        <a:p>
          <a:pPr marL="228600" lvl="1" indent="-228600" algn="l" defTabSz="889000">
            <a:lnSpc>
              <a:spcPct val="90000"/>
            </a:lnSpc>
            <a:spcBef>
              <a:spcPct val="0"/>
            </a:spcBef>
            <a:spcAft>
              <a:spcPct val="15000"/>
            </a:spcAft>
            <a:buChar char="••"/>
          </a:pPr>
          <a:r>
            <a:rPr lang="en-AU" sz="2000" kern="1200" dirty="0" smtClean="0"/>
            <a:t>Strengthen alliances</a:t>
          </a:r>
          <a:endParaRPr lang="en-AU" sz="2000" kern="1200" dirty="0"/>
        </a:p>
      </dsp:txBody>
      <dsp:txXfrm rot="-5400000">
        <a:off x="1080116" y="3002556"/>
        <a:ext cx="6461788" cy="928397"/>
      </dsp:txXfrm>
    </dsp:sp>
    <dsp:sp modelId="{E1BB4743-DCBF-43BA-AADF-35FCF0F84362}">
      <dsp:nvSpPr>
        <dsp:cNvPr id="0" name=""/>
        <dsp:cNvSpPr/>
      </dsp:nvSpPr>
      <dsp:spPr>
        <a:xfrm rot="5400000">
          <a:off x="-237425" y="4557197"/>
          <a:ext cx="1582839" cy="110798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AU" sz="1600" kern="1200" dirty="0" smtClean="0"/>
            <a:t>Poor Leadership</a:t>
          </a:r>
          <a:endParaRPr lang="en-AU" sz="1600" kern="1200" dirty="0"/>
        </a:p>
      </dsp:txBody>
      <dsp:txXfrm rot="-5400000">
        <a:off x="2" y="4873765"/>
        <a:ext cx="1107987" cy="474852"/>
      </dsp:txXfrm>
    </dsp:sp>
    <dsp:sp modelId="{85709E2A-F34B-45A6-BD94-D5B974A681E2}">
      <dsp:nvSpPr>
        <dsp:cNvPr id="0" name=""/>
        <dsp:cNvSpPr/>
      </dsp:nvSpPr>
      <dsp:spPr>
        <a:xfrm rot="5400000">
          <a:off x="3849570" y="1578188"/>
          <a:ext cx="1028845" cy="651201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AU" sz="2000" kern="1200" dirty="0" smtClean="0"/>
            <a:t>Leaders argue about who is more powerful</a:t>
          </a:r>
          <a:endParaRPr lang="en-AU" sz="2000" kern="1200" dirty="0"/>
        </a:p>
      </dsp:txBody>
      <dsp:txXfrm rot="-5400000">
        <a:off x="1107987" y="4369995"/>
        <a:ext cx="6461788" cy="92839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3C7E18-1D83-48E9-9DDA-C57DB2B5E9FB}" type="datetimeFigureOut">
              <a:rPr lang="en-AU" smtClean="0"/>
              <a:t>16/04/2017</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EA39B4-8353-4032-BD0A-3854DB2AAF9C}" type="slidenum">
              <a:rPr lang="en-AU" smtClean="0"/>
              <a:t>‹#›</a:t>
            </a:fld>
            <a:endParaRPr lang="en-AU"/>
          </a:p>
        </p:txBody>
      </p:sp>
    </p:spTree>
    <p:extLst>
      <p:ext uri="{BB962C8B-B14F-4D97-AF65-F5344CB8AC3E}">
        <p14:creationId xmlns:p14="http://schemas.microsoft.com/office/powerpoint/2010/main" val="2644373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smtClean="0"/>
              <a:t>What I am getting at is that you would be angry and that is exactly what happened. We need to understand how the people and the governments of these countries were feeling at this time because it helps to explain their actions.</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7457817-2730-42F1-95C4-3C1A85A0D53D}" type="slidenum">
              <a:rPr lang="en-AU" altLang="en-US">
                <a:latin typeface="Times New Roman" panose="02020603050405020304" pitchFamily="18" charset="0"/>
              </a:rPr>
              <a:pPr>
                <a:spcBef>
                  <a:spcPct val="0"/>
                </a:spcBef>
              </a:pPr>
              <a:t>10</a:t>
            </a:fld>
            <a:endParaRPr lang="en-AU" altLang="en-US">
              <a:latin typeface="Times New Roman" panose="02020603050405020304" pitchFamily="18" charset="0"/>
            </a:endParaRPr>
          </a:p>
        </p:txBody>
      </p:sp>
    </p:spTree>
    <p:extLst>
      <p:ext uri="{BB962C8B-B14F-4D97-AF65-F5344CB8AC3E}">
        <p14:creationId xmlns:p14="http://schemas.microsoft.com/office/powerpoint/2010/main" val="4063790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6E1F760C-E7F9-43BC-805A-CC0186813183}" type="datetimeFigureOut">
              <a:rPr lang="en-AU" smtClean="0"/>
              <a:t>16/04/2017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B2635F9-7B2F-4AC0-8F49-16248C91D1DA}" type="slidenum">
              <a:rPr lang="en-AU" smtClean="0"/>
              <a:t>‹#›</a:t>
            </a:fld>
            <a:endParaRPr lang="en-AU"/>
          </a:p>
        </p:txBody>
      </p:sp>
    </p:spTree>
    <p:extLst>
      <p:ext uri="{BB962C8B-B14F-4D97-AF65-F5344CB8AC3E}">
        <p14:creationId xmlns:p14="http://schemas.microsoft.com/office/powerpoint/2010/main" val="992138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E1F760C-E7F9-43BC-805A-CC0186813183}" type="datetimeFigureOut">
              <a:rPr lang="en-AU" smtClean="0"/>
              <a:t>16/04/2017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B2635F9-7B2F-4AC0-8F49-16248C91D1DA}" type="slidenum">
              <a:rPr lang="en-AU" smtClean="0"/>
              <a:t>‹#›</a:t>
            </a:fld>
            <a:endParaRPr lang="en-AU"/>
          </a:p>
        </p:txBody>
      </p:sp>
    </p:spTree>
    <p:extLst>
      <p:ext uri="{BB962C8B-B14F-4D97-AF65-F5344CB8AC3E}">
        <p14:creationId xmlns:p14="http://schemas.microsoft.com/office/powerpoint/2010/main" val="1961363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E1F760C-E7F9-43BC-805A-CC0186813183}" type="datetimeFigureOut">
              <a:rPr lang="en-AU" smtClean="0"/>
              <a:t>16/04/2017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B2635F9-7B2F-4AC0-8F49-16248C91D1DA}" type="slidenum">
              <a:rPr lang="en-AU" smtClean="0"/>
              <a:t>‹#›</a:t>
            </a:fld>
            <a:endParaRPr lang="en-AU"/>
          </a:p>
        </p:txBody>
      </p:sp>
    </p:spTree>
    <p:extLst>
      <p:ext uri="{BB962C8B-B14F-4D97-AF65-F5344CB8AC3E}">
        <p14:creationId xmlns:p14="http://schemas.microsoft.com/office/powerpoint/2010/main" val="283505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E1F760C-E7F9-43BC-805A-CC0186813183}" type="datetimeFigureOut">
              <a:rPr lang="en-AU" smtClean="0"/>
              <a:t>16/04/2017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B2635F9-7B2F-4AC0-8F49-16248C91D1DA}" type="slidenum">
              <a:rPr lang="en-AU" smtClean="0"/>
              <a:t>‹#›</a:t>
            </a:fld>
            <a:endParaRPr lang="en-AU"/>
          </a:p>
        </p:txBody>
      </p:sp>
    </p:spTree>
    <p:extLst>
      <p:ext uri="{BB962C8B-B14F-4D97-AF65-F5344CB8AC3E}">
        <p14:creationId xmlns:p14="http://schemas.microsoft.com/office/powerpoint/2010/main" val="2579377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1F760C-E7F9-43BC-805A-CC0186813183}" type="datetimeFigureOut">
              <a:rPr lang="en-AU" smtClean="0"/>
              <a:t>16/04/2017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B2635F9-7B2F-4AC0-8F49-16248C91D1DA}" type="slidenum">
              <a:rPr lang="en-AU" smtClean="0"/>
              <a:t>‹#›</a:t>
            </a:fld>
            <a:endParaRPr lang="en-AU"/>
          </a:p>
        </p:txBody>
      </p:sp>
    </p:spTree>
    <p:extLst>
      <p:ext uri="{BB962C8B-B14F-4D97-AF65-F5344CB8AC3E}">
        <p14:creationId xmlns:p14="http://schemas.microsoft.com/office/powerpoint/2010/main" val="48627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6E1F760C-E7F9-43BC-805A-CC0186813183}" type="datetimeFigureOut">
              <a:rPr lang="en-AU" smtClean="0"/>
              <a:t>16/04/2017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B2635F9-7B2F-4AC0-8F49-16248C91D1DA}" type="slidenum">
              <a:rPr lang="en-AU" smtClean="0"/>
              <a:t>‹#›</a:t>
            </a:fld>
            <a:endParaRPr lang="en-AU"/>
          </a:p>
        </p:txBody>
      </p:sp>
    </p:spTree>
    <p:extLst>
      <p:ext uri="{BB962C8B-B14F-4D97-AF65-F5344CB8AC3E}">
        <p14:creationId xmlns:p14="http://schemas.microsoft.com/office/powerpoint/2010/main" val="129918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6E1F760C-E7F9-43BC-805A-CC0186813183}" type="datetimeFigureOut">
              <a:rPr lang="en-AU" smtClean="0"/>
              <a:t>16/04/2017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B2635F9-7B2F-4AC0-8F49-16248C91D1DA}" type="slidenum">
              <a:rPr lang="en-AU" smtClean="0"/>
              <a:t>‹#›</a:t>
            </a:fld>
            <a:endParaRPr lang="en-AU"/>
          </a:p>
        </p:txBody>
      </p:sp>
    </p:spTree>
    <p:extLst>
      <p:ext uri="{BB962C8B-B14F-4D97-AF65-F5344CB8AC3E}">
        <p14:creationId xmlns:p14="http://schemas.microsoft.com/office/powerpoint/2010/main" val="1705487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6E1F760C-E7F9-43BC-805A-CC0186813183}" type="datetimeFigureOut">
              <a:rPr lang="en-AU" smtClean="0"/>
              <a:t>16/04/2017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B2635F9-7B2F-4AC0-8F49-16248C91D1DA}" type="slidenum">
              <a:rPr lang="en-AU" smtClean="0"/>
              <a:t>‹#›</a:t>
            </a:fld>
            <a:endParaRPr lang="en-AU"/>
          </a:p>
        </p:txBody>
      </p:sp>
    </p:spTree>
    <p:extLst>
      <p:ext uri="{BB962C8B-B14F-4D97-AF65-F5344CB8AC3E}">
        <p14:creationId xmlns:p14="http://schemas.microsoft.com/office/powerpoint/2010/main" val="3178720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1F760C-E7F9-43BC-805A-CC0186813183}" type="datetimeFigureOut">
              <a:rPr lang="en-AU" smtClean="0"/>
              <a:t>16/04/2017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B2635F9-7B2F-4AC0-8F49-16248C91D1DA}" type="slidenum">
              <a:rPr lang="en-AU" smtClean="0"/>
              <a:t>‹#›</a:t>
            </a:fld>
            <a:endParaRPr lang="en-AU"/>
          </a:p>
        </p:txBody>
      </p:sp>
    </p:spTree>
    <p:extLst>
      <p:ext uri="{BB962C8B-B14F-4D97-AF65-F5344CB8AC3E}">
        <p14:creationId xmlns:p14="http://schemas.microsoft.com/office/powerpoint/2010/main" val="1606122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1F760C-E7F9-43BC-805A-CC0186813183}" type="datetimeFigureOut">
              <a:rPr lang="en-AU" smtClean="0"/>
              <a:t>16/04/2017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B2635F9-7B2F-4AC0-8F49-16248C91D1DA}" type="slidenum">
              <a:rPr lang="en-AU" smtClean="0"/>
              <a:t>‹#›</a:t>
            </a:fld>
            <a:endParaRPr lang="en-AU"/>
          </a:p>
        </p:txBody>
      </p:sp>
    </p:spTree>
    <p:extLst>
      <p:ext uri="{BB962C8B-B14F-4D97-AF65-F5344CB8AC3E}">
        <p14:creationId xmlns:p14="http://schemas.microsoft.com/office/powerpoint/2010/main" val="573444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1F760C-E7F9-43BC-805A-CC0186813183}" type="datetimeFigureOut">
              <a:rPr lang="en-AU" smtClean="0"/>
              <a:t>16/04/2017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B2635F9-7B2F-4AC0-8F49-16248C91D1DA}" type="slidenum">
              <a:rPr lang="en-AU" smtClean="0"/>
              <a:t>‹#›</a:t>
            </a:fld>
            <a:endParaRPr lang="en-AU"/>
          </a:p>
        </p:txBody>
      </p:sp>
    </p:spTree>
    <p:extLst>
      <p:ext uri="{BB962C8B-B14F-4D97-AF65-F5344CB8AC3E}">
        <p14:creationId xmlns:p14="http://schemas.microsoft.com/office/powerpoint/2010/main" val="297425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1F760C-E7F9-43BC-805A-CC0186813183}" type="datetimeFigureOut">
              <a:rPr lang="en-AU" smtClean="0"/>
              <a:t>16/04/2017</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2635F9-7B2F-4AC0-8F49-16248C91D1DA}" type="slidenum">
              <a:rPr lang="en-AU" smtClean="0"/>
              <a:t>‹#›</a:t>
            </a:fld>
            <a:endParaRPr lang="en-AU"/>
          </a:p>
        </p:txBody>
      </p:sp>
    </p:spTree>
    <p:extLst>
      <p:ext uri="{BB962C8B-B14F-4D97-AF65-F5344CB8AC3E}">
        <p14:creationId xmlns:p14="http://schemas.microsoft.com/office/powerpoint/2010/main" val="2469587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4294967295"/>
          </p:nvPr>
        </p:nvSpPr>
        <p:spPr>
          <a:xfrm>
            <a:off x="2351088" y="1628775"/>
            <a:ext cx="7620000" cy="4114800"/>
          </a:xfrm>
        </p:spPr>
        <p:txBody>
          <a:bodyPr/>
          <a:lstStyle/>
          <a:p>
            <a:pPr algn="ctr" eaLnBrk="1" hangingPunct="1">
              <a:buFontTx/>
              <a:buNone/>
            </a:pPr>
            <a:endParaRPr lang="en-AU" altLang="en-US" smtClean="0"/>
          </a:p>
          <a:p>
            <a:pPr algn="ctr" eaLnBrk="1" hangingPunct="1">
              <a:buFontTx/>
              <a:buNone/>
            </a:pPr>
            <a:endParaRPr lang="en-AU" altLang="en-US" sz="2400">
              <a:latin typeface="Snap ITC" panose="04040A07060A02020202" pitchFamily="82" charset="0"/>
            </a:endParaRPr>
          </a:p>
          <a:p>
            <a:pPr algn="ctr" eaLnBrk="1" hangingPunct="1">
              <a:buFontTx/>
              <a:buNone/>
            </a:pPr>
            <a:r>
              <a:rPr lang="en-AU" altLang="en-US" sz="9600">
                <a:latin typeface="Snap ITC" panose="04040A07060A02020202" pitchFamily="82" charset="0"/>
              </a:rPr>
              <a:t>WW1</a:t>
            </a:r>
          </a:p>
          <a:p>
            <a:pPr algn="ctr" eaLnBrk="1" hangingPunct="1">
              <a:buFontTx/>
              <a:buNone/>
            </a:pPr>
            <a:r>
              <a:rPr lang="en-AU" altLang="en-US" sz="4400">
                <a:latin typeface="Harrington" panose="04040505050A02020702" pitchFamily="82" charset="0"/>
              </a:rPr>
              <a:t>(1914-1918)</a:t>
            </a:r>
          </a:p>
        </p:txBody>
      </p:sp>
      <p:pic>
        <p:nvPicPr>
          <p:cNvPr id="5123" name="Picture 4" descr="j031210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01050" y="620713"/>
            <a:ext cx="1644650" cy="182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5" descr="j031210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2888" y="620713"/>
            <a:ext cx="1644650" cy="182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8984835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AU" altLang="en-US" smtClean="0"/>
              <a:t>Why do we need to understand this????</a:t>
            </a:r>
          </a:p>
        </p:txBody>
      </p:sp>
      <p:sp>
        <p:nvSpPr>
          <p:cNvPr id="14339" name="Content Placeholder 2"/>
          <p:cNvSpPr>
            <a:spLocks noGrp="1"/>
          </p:cNvSpPr>
          <p:nvPr>
            <p:ph idx="1"/>
          </p:nvPr>
        </p:nvSpPr>
        <p:spPr/>
        <p:txBody>
          <a:bodyPr/>
          <a:lstStyle/>
          <a:p>
            <a:r>
              <a:rPr lang="en-AU" altLang="en-US" smtClean="0"/>
              <a:t>How would you feel if you were sitting in your village minding your own business and some crazy in a uniform came and started telling you what to do?</a:t>
            </a:r>
          </a:p>
          <a:p>
            <a:r>
              <a:rPr lang="en-AU" altLang="en-US" smtClean="0"/>
              <a:t>What about if your family had just been told that they were no longer Bosnian. Now you were Austrian?</a:t>
            </a:r>
          </a:p>
          <a:p>
            <a:r>
              <a:rPr lang="en-AU" altLang="en-US" smtClean="0"/>
              <a:t>What about if Victoria was taken over and you just became Tasmanian?</a:t>
            </a:r>
          </a:p>
        </p:txBody>
      </p:sp>
    </p:spTree>
    <p:custDataLst>
      <p:tags r:id="rId1"/>
    </p:custDataLst>
    <p:extLst>
      <p:ext uri="{BB962C8B-B14F-4D97-AF65-F5344CB8AC3E}">
        <p14:creationId xmlns:p14="http://schemas.microsoft.com/office/powerpoint/2010/main" val="4238878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endParaRPr lang="en-AU" altLang="en-US" smtClean="0"/>
          </a:p>
        </p:txBody>
      </p:sp>
      <p:sp>
        <p:nvSpPr>
          <p:cNvPr id="16387" name="Content Placeholder 2"/>
          <p:cNvSpPr>
            <a:spLocks noGrp="1"/>
          </p:cNvSpPr>
          <p:nvPr>
            <p:ph idx="1"/>
          </p:nvPr>
        </p:nvSpPr>
        <p:spPr/>
        <p:txBody>
          <a:bodyPr/>
          <a:lstStyle/>
          <a:p>
            <a:pPr marL="0" indent="0" algn="ctr">
              <a:buNone/>
            </a:pPr>
            <a:r>
              <a:rPr lang="en-AU" altLang="en-US" sz="6600">
                <a:latin typeface="Arial Rounded MT Bold" panose="020F0704030504030204" pitchFamily="34" charset="0"/>
              </a:rPr>
              <a:t>How did this lead to war?</a:t>
            </a:r>
          </a:p>
        </p:txBody>
      </p:sp>
    </p:spTree>
    <p:custDataLst>
      <p:tags r:id="rId1"/>
    </p:custDataLst>
    <p:extLst>
      <p:ext uri="{BB962C8B-B14F-4D97-AF65-F5344CB8AC3E}">
        <p14:creationId xmlns:p14="http://schemas.microsoft.com/office/powerpoint/2010/main" val="3266769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639616" y="404664"/>
          <a:ext cx="7620000" cy="5904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26749251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590800" y="381001"/>
            <a:ext cx="7620000" cy="671513"/>
          </a:xfrm>
        </p:spPr>
        <p:txBody>
          <a:bodyPr>
            <a:normAutofit fontScale="90000"/>
          </a:bodyPr>
          <a:lstStyle/>
          <a:p>
            <a:r>
              <a:rPr lang="en-AU" altLang="en-US" smtClean="0"/>
              <a:t>WW1!</a:t>
            </a:r>
          </a:p>
        </p:txBody>
      </p:sp>
      <p:sp>
        <p:nvSpPr>
          <p:cNvPr id="18435" name="Content Placeholder 2"/>
          <p:cNvSpPr>
            <a:spLocks noGrp="1"/>
          </p:cNvSpPr>
          <p:nvPr>
            <p:ph idx="1"/>
          </p:nvPr>
        </p:nvSpPr>
        <p:spPr/>
        <p:txBody>
          <a:bodyPr/>
          <a:lstStyle/>
          <a:p>
            <a:endParaRPr lang="en-AU" altLang="en-US" smtClean="0"/>
          </a:p>
        </p:txBody>
      </p:sp>
      <p:pic>
        <p:nvPicPr>
          <p:cNvPr id="18436" name="Picture 2" descr="http://3.bp.blogspot.com/_IH5sE7zK_6c/TI2dPuxZwZI/AAAAAAAABAk/HqinkSe4YI4/s400/cartoon_explos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7351" y="1052514"/>
            <a:ext cx="7021513"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8743935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AU" altLang="en-US" smtClean="0"/>
              <a:t>Militarism</a:t>
            </a:r>
          </a:p>
        </p:txBody>
      </p:sp>
      <p:sp>
        <p:nvSpPr>
          <p:cNvPr id="22531" name="Rectangle 3"/>
          <p:cNvSpPr>
            <a:spLocks noGrp="1" noChangeArrowheads="1"/>
          </p:cNvSpPr>
          <p:nvPr>
            <p:ph type="body" idx="1"/>
          </p:nvPr>
        </p:nvSpPr>
        <p:spPr/>
        <p:txBody>
          <a:bodyPr/>
          <a:lstStyle/>
          <a:p>
            <a:pPr eaLnBrk="1" hangingPunct="1"/>
            <a:r>
              <a:rPr lang="en-AU" altLang="en-US" sz="5400"/>
              <a:t>Militarism is the government policy of building up large military forces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8132" y="3679114"/>
            <a:ext cx="4688077" cy="3003039"/>
          </a:xfrm>
          <a:prstGeom prst="rect">
            <a:avLst/>
          </a:prstGeom>
        </p:spPr>
      </p:pic>
    </p:spTree>
    <p:custDataLst>
      <p:tags r:id="rId1"/>
    </p:custDataLst>
    <p:extLst>
      <p:ext uri="{BB962C8B-B14F-4D97-AF65-F5344CB8AC3E}">
        <p14:creationId xmlns:p14="http://schemas.microsoft.com/office/powerpoint/2010/main" val="5493740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GB" altLang="en-US" smtClean="0"/>
              <a:t>Militarism 1.</a:t>
            </a:r>
            <a:endParaRPr lang="en-US" altLang="en-US" smtClean="0"/>
          </a:p>
        </p:txBody>
      </p:sp>
      <p:sp>
        <p:nvSpPr>
          <p:cNvPr id="23555" name="Rectangle 3"/>
          <p:cNvSpPr>
            <a:spLocks noGrp="1" noChangeArrowheads="1"/>
          </p:cNvSpPr>
          <p:nvPr>
            <p:ph type="body" idx="1"/>
          </p:nvPr>
        </p:nvSpPr>
        <p:spPr>
          <a:xfrm>
            <a:off x="1603717" y="1752600"/>
            <a:ext cx="5787683" cy="4114800"/>
          </a:xfrm>
        </p:spPr>
        <p:txBody>
          <a:bodyPr>
            <a:normAutofit/>
          </a:bodyPr>
          <a:lstStyle/>
          <a:p>
            <a:pPr eaLnBrk="1" hangingPunct="1"/>
            <a:r>
              <a:rPr lang="en-GB" altLang="en-US" sz="3600" dirty="0" smtClean="0"/>
              <a:t>Germany was competing with the UK to build battleships</a:t>
            </a:r>
            <a:r>
              <a:rPr lang="en-GB" altLang="en-US" sz="3600" dirty="0" smtClean="0"/>
              <a:t>.</a:t>
            </a:r>
          </a:p>
          <a:p>
            <a:pPr eaLnBrk="1" hangingPunct="1"/>
            <a:endParaRPr lang="en-GB" altLang="en-US" sz="3600" dirty="0" smtClean="0"/>
          </a:p>
          <a:p>
            <a:pPr eaLnBrk="1" hangingPunct="1"/>
            <a:r>
              <a:rPr lang="en-GB" altLang="en-US" sz="3600" dirty="0" smtClean="0"/>
              <a:t>The British feared an attack on their Empire</a:t>
            </a:r>
            <a:endParaRPr lang="en-US" altLang="en-US" sz="3600" dirty="0" smtClean="0"/>
          </a:p>
        </p:txBody>
      </p:sp>
      <p:pic>
        <p:nvPicPr>
          <p:cNvPr id="23556" name="Picture 4" descr="dreadnou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1254" y="1423436"/>
            <a:ext cx="3620525" cy="4773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154647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GB" altLang="en-US" smtClean="0"/>
              <a:t>Militarism 2.</a:t>
            </a:r>
            <a:endParaRPr lang="en-US" altLang="en-US" smtClean="0"/>
          </a:p>
        </p:txBody>
      </p:sp>
      <p:sp>
        <p:nvSpPr>
          <p:cNvPr id="24579" name="Rectangle 3"/>
          <p:cNvSpPr>
            <a:spLocks noGrp="1" noChangeArrowheads="1"/>
          </p:cNvSpPr>
          <p:nvPr>
            <p:ph type="body" idx="1"/>
          </p:nvPr>
        </p:nvSpPr>
        <p:spPr>
          <a:xfrm>
            <a:off x="2590800" y="1752600"/>
            <a:ext cx="4038600" cy="4634132"/>
          </a:xfrm>
        </p:spPr>
        <p:txBody>
          <a:bodyPr/>
          <a:lstStyle/>
          <a:p>
            <a:pPr eaLnBrk="1" hangingPunct="1"/>
            <a:r>
              <a:rPr lang="en-GB" altLang="en-US" dirty="0" smtClean="0"/>
              <a:t>Germany was competing with Russia and France to expand their </a:t>
            </a:r>
            <a:r>
              <a:rPr lang="en-GB" altLang="en-US" dirty="0" smtClean="0"/>
              <a:t>armies</a:t>
            </a:r>
          </a:p>
          <a:p>
            <a:pPr eaLnBrk="1" hangingPunct="1"/>
            <a:endParaRPr lang="en-GB" altLang="en-US" dirty="0"/>
          </a:p>
          <a:p>
            <a:pPr eaLnBrk="1" hangingPunct="1"/>
            <a:endParaRPr lang="en-GB" altLang="en-US" dirty="0" smtClean="0"/>
          </a:p>
          <a:p>
            <a:pPr lvl="4" eaLnBrk="1" hangingPunct="1">
              <a:buFontTx/>
              <a:buNone/>
            </a:pPr>
            <a:r>
              <a:rPr lang="en-GB" altLang="en-US" dirty="0" smtClean="0"/>
              <a:t>1880	1914</a:t>
            </a:r>
          </a:p>
          <a:p>
            <a:pPr eaLnBrk="1" hangingPunct="1"/>
            <a:r>
              <a:rPr lang="en-GB" altLang="en-US" sz="2400" b="1" dirty="0"/>
              <a:t>Germany	1.3m	5.0m</a:t>
            </a:r>
          </a:p>
          <a:p>
            <a:pPr eaLnBrk="1" hangingPunct="1"/>
            <a:r>
              <a:rPr lang="en-GB" altLang="en-US" sz="2400" b="1" dirty="0"/>
              <a:t>France	0.73m	4.0m</a:t>
            </a:r>
          </a:p>
          <a:p>
            <a:pPr eaLnBrk="1" hangingPunct="1"/>
            <a:r>
              <a:rPr lang="en-GB" altLang="en-US" sz="2400" b="1" dirty="0"/>
              <a:t>Russia	0.40m	1.2m</a:t>
            </a:r>
            <a:endParaRPr lang="en-US" altLang="en-US" sz="2400" b="1" dirty="0"/>
          </a:p>
        </p:txBody>
      </p:sp>
      <p:pic>
        <p:nvPicPr>
          <p:cNvPr id="24580" name="Picture 4" descr="RUSSIAN TROO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1676400"/>
            <a:ext cx="2590800"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descr="wilhelm and troo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0800" y="3962400"/>
            <a:ext cx="2463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6216197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AU" altLang="en-US" b="1" dirty="0" smtClean="0"/>
              <a:t>Alliances</a:t>
            </a:r>
          </a:p>
        </p:txBody>
      </p:sp>
      <p:sp>
        <p:nvSpPr>
          <p:cNvPr id="25603" name="Rectangle 3"/>
          <p:cNvSpPr>
            <a:spLocks noGrp="1" noChangeArrowheads="1"/>
          </p:cNvSpPr>
          <p:nvPr>
            <p:ph type="body" idx="1"/>
          </p:nvPr>
        </p:nvSpPr>
        <p:spPr/>
        <p:txBody>
          <a:bodyPr/>
          <a:lstStyle/>
          <a:p>
            <a:pPr eaLnBrk="1" hangingPunct="1"/>
            <a:r>
              <a:rPr lang="en-AU" altLang="en-US" sz="3600" dirty="0"/>
              <a:t>Agreements made between one or two countries to support each other.</a:t>
            </a:r>
          </a:p>
          <a:p>
            <a:pPr eaLnBrk="1" hangingPunct="1"/>
            <a:r>
              <a:rPr lang="en-AU" altLang="en-US" sz="3600" dirty="0"/>
              <a:t>Alliances can be either economic or military and in WW1 they were mostly military.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1157" y="4080686"/>
            <a:ext cx="4192171" cy="2777314"/>
          </a:xfrm>
          <a:prstGeom prst="rect">
            <a:avLst/>
          </a:prstGeom>
        </p:spPr>
      </p:pic>
    </p:spTree>
    <p:custDataLst>
      <p:tags r:id="rId1"/>
    </p:custDataLst>
    <p:extLst>
      <p:ext uri="{BB962C8B-B14F-4D97-AF65-F5344CB8AC3E}">
        <p14:creationId xmlns:p14="http://schemas.microsoft.com/office/powerpoint/2010/main" val="30351062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GB" altLang="en-US" smtClean="0"/>
              <a:t>Alliances</a:t>
            </a:r>
            <a:endParaRPr lang="en-US" altLang="en-US" smtClean="0"/>
          </a:p>
        </p:txBody>
      </p:sp>
      <p:sp>
        <p:nvSpPr>
          <p:cNvPr id="26627" name="Rectangle 3"/>
          <p:cNvSpPr>
            <a:spLocks noGrp="1" noChangeArrowheads="1"/>
          </p:cNvSpPr>
          <p:nvPr>
            <p:ph type="body" idx="1"/>
          </p:nvPr>
        </p:nvSpPr>
        <p:spPr>
          <a:xfrm>
            <a:off x="1463040" y="1676400"/>
            <a:ext cx="8233410" cy="4191000"/>
          </a:xfrm>
        </p:spPr>
        <p:txBody>
          <a:bodyPr>
            <a:normAutofit/>
          </a:bodyPr>
          <a:lstStyle/>
          <a:p>
            <a:pPr eaLnBrk="1" hangingPunct="1"/>
            <a:r>
              <a:rPr lang="en-GB" altLang="en-US" sz="3200" dirty="0" smtClean="0"/>
              <a:t>By 1914 all the major powers were linked by a system of alliances.</a:t>
            </a:r>
          </a:p>
          <a:p>
            <a:pPr eaLnBrk="1" hangingPunct="1"/>
            <a:r>
              <a:rPr lang="en-GB" altLang="en-US" sz="3200" dirty="0" smtClean="0"/>
              <a:t>The alliances made it more likely that a war would start.</a:t>
            </a:r>
          </a:p>
          <a:p>
            <a:pPr eaLnBrk="1" hangingPunct="1"/>
            <a:r>
              <a:rPr lang="en-GB" altLang="en-US" sz="3200" dirty="0" smtClean="0"/>
              <a:t>Once started, the alliances made it more likely to spread.</a:t>
            </a:r>
            <a:endParaRPr lang="en-US" altLang="en-US" sz="3200" dirty="0" smtClean="0"/>
          </a:p>
        </p:txBody>
      </p:sp>
    </p:spTree>
    <p:custDataLst>
      <p:tags r:id="rId1"/>
    </p:custDataLst>
    <p:extLst>
      <p:ext uri="{BB962C8B-B14F-4D97-AF65-F5344CB8AC3E}">
        <p14:creationId xmlns:p14="http://schemas.microsoft.com/office/powerpoint/2010/main" val="21921101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AU" altLang="en-US" sz="4000"/>
              <a:t>The Triple Alliance</a:t>
            </a:r>
          </a:p>
        </p:txBody>
      </p:sp>
      <p:pic>
        <p:nvPicPr>
          <p:cNvPr id="27651" name="Picture 4" descr="Map of Europe showing Triple Alliance"/>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3725864" y="1752600"/>
            <a:ext cx="5349875" cy="4114800"/>
          </a:xfrm>
          <a:noFill/>
        </p:spPr>
      </p:pic>
    </p:spTree>
    <p:custDataLst>
      <p:tags r:id="rId1"/>
    </p:custDataLst>
    <p:extLst>
      <p:ext uri="{BB962C8B-B14F-4D97-AF65-F5344CB8AC3E}">
        <p14:creationId xmlns:p14="http://schemas.microsoft.com/office/powerpoint/2010/main" val="33849959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2424113" y="692150"/>
            <a:ext cx="7721600" cy="1143000"/>
          </a:xfrm>
        </p:spPr>
        <p:txBody>
          <a:bodyPr>
            <a:normAutofit fontScale="90000"/>
          </a:bodyPr>
          <a:lstStyle/>
          <a:p>
            <a:pPr eaLnBrk="1" hangingPunct="1"/>
            <a:r>
              <a:rPr lang="en-GB" altLang="en-US" dirty="0" smtClean="0"/>
              <a:t>The Main Causes of WW1</a:t>
            </a:r>
            <a:br>
              <a:rPr lang="en-GB" altLang="en-US" dirty="0" smtClean="0"/>
            </a:br>
            <a:endParaRPr lang="en-US" altLang="en-US" sz="2400" dirty="0"/>
          </a:p>
        </p:txBody>
      </p:sp>
      <p:sp>
        <p:nvSpPr>
          <p:cNvPr id="21507" name="Rectangle 3"/>
          <p:cNvSpPr>
            <a:spLocks noGrp="1" noChangeArrowheads="1"/>
          </p:cNvSpPr>
          <p:nvPr>
            <p:ph type="subTitle" idx="1"/>
          </p:nvPr>
        </p:nvSpPr>
        <p:spPr>
          <a:xfrm>
            <a:off x="4008438" y="2276475"/>
            <a:ext cx="5181600" cy="2895600"/>
          </a:xfrm>
        </p:spPr>
        <p:txBody>
          <a:bodyPr>
            <a:normAutofit fontScale="92500" lnSpcReduction="10000"/>
          </a:bodyPr>
          <a:lstStyle/>
          <a:p>
            <a:pPr algn="l" eaLnBrk="1" hangingPunct="1">
              <a:buFontTx/>
              <a:buChar char="•"/>
            </a:pPr>
            <a:r>
              <a:rPr lang="en-GB" altLang="en-US" sz="4000" b="1" dirty="0"/>
              <a:t>M</a:t>
            </a:r>
            <a:r>
              <a:rPr lang="en-GB" altLang="en-US" dirty="0" smtClean="0"/>
              <a:t>ilitarism</a:t>
            </a:r>
          </a:p>
          <a:p>
            <a:pPr algn="l" eaLnBrk="1" hangingPunct="1">
              <a:buFontTx/>
              <a:buChar char="•"/>
            </a:pPr>
            <a:r>
              <a:rPr lang="en-GB" altLang="en-US" sz="4000" b="1" dirty="0"/>
              <a:t>A</a:t>
            </a:r>
            <a:r>
              <a:rPr lang="en-GB" altLang="en-US" dirty="0" smtClean="0"/>
              <a:t>lliances</a:t>
            </a:r>
          </a:p>
          <a:p>
            <a:pPr algn="l" eaLnBrk="1" hangingPunct="1">
              <a:buFontTx/>
              <a:buChar char="•"/>
            </a:pPr>
            <a:r>
              <a:rPr lang="en-GB" altLang="en-US" sz="4000" b="1" dirty="0"/>
              <a:t>I</a:t>
            </a:r>
            <a:r>
              <a:rPr lang="en-GB" altLang="en-US" dirty="0" smtClean="0"/>
              <a:t>mperialism</a:t>
            </a:r>
          </a:p>
          <a:p>
            <a:pPr algn="l" eaLnBrk="1" hangingPunct="1">
              <a:buFontTx/>
              <a:buChar char="•"/>
            </a:pPr>
            <a:r>
              <a:rPr lang="en-GB" altLang="en-US" sz="4000" b="1" dirty="0"/>
              <a:t>N</a:t>
            </a:r>
            <a:r>
              <a:rPr lang="en-GB" altLang="en-US" dirty="0" smtClean="0"/>
              <a:t>ationalism</a:t>
            </a:r>
          </a:p>
          <a:p>
            <a:pPr algn="l" eaLnBrk="1" hangingPunct="1">
              <a:buFontTx/>
              <a:buChar char="•"/>
            </a:pPr>
            <a:r>
              <a:rPr lang="en-GB" altLang="en-US" sz="4000" b="1" dirty="0"/>
              <a:t>S</a:t>
            </a:r>
            <a:r>
              <a:rPr lang="en-GB" altLang="en-US" dirty="0" smtClean="0"/>
              <a:t>ignificant </a:t>
            </a:r>
            <a:r>
              <a:rPr lang="en-GB" altLang="en-US" dirty="0" smtClean="0"/>
              <a:t>(or </a:t>
            </a:r>
            <a:r>
              <a:rPr lang="en-GB" altLang="en-US" b="1" dirty="0" smtClean="0"/>
              <a:t>S</a:t>
            </a:r>
            <a:r>
              <a:rPr lang="en-GB" altLang="en-US" dirty="0" smtClean="0"/>
              <a:t>tupid) </a:t>
            </a:r>
            <a:r>
              <a:rPr lang="en-GB" altLang="en-US" dirty="0" smtClean="0"/>
              <a:t>individuals!</a:t>
            </a:r>
            <a:endParaRPr lang="en-US" altLang="en-US" dirty="0" smtClean="0"/>
          </a:p>
        </p:txBody>
      </p:sp>
      <p:sp>
        <p:nvSpPr>
          <p:cNvPr id="2" name="TextBox 1"/>
          <p:cNvSpPr txBox="1"/>
          <p:nvPr/>
        </p:nvSpPr>
        <p:spPr>
          <a:xfrm>
            <a:off x="2424113" y="5908431"/>
            <a:ext cx="7721600" cy="369332"/>
          </a:xfrm>
          <a:prstGeom prst="rect">
            <a:avLst/>
          </a:prstGeom>
          <a:noFill/>
        </p:spPr>
        <p:txBody>
          <a:bodyPr wrap="square" rtlCol="0">
            <a:spAutoFit/>
          </a:bodyPr>
          <a:lstStyle/>
          <a:p>
            <a:r>
              <a:rPr lang="en-AU" dirty="0" smtClean="0"/>
              <a:t>***Remember this! It may be on a test (hint hint!)</a:t>
            </a:r>
            <a:endParaRPr lang="en-AU" dirty="0"/>
          </a:p>
        </p:txBody>
      </p:sp>
    </p:spTree>
    <p:custDataLst>
      <p:tags r:id="rId1"/>
    </p:custDataLst>
    <p:extLst>
      <p:ext uri="{BB962C8B-B14F-4D97-AF65-F5344CB8AC3E}">
        <p14:creationId xmlns:p14="http://schemas.microsoft.com/office/powerpoint/2010/main" val="25376750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AU" altLang="en-US" smtClean="0"/>
              <a:t>The Triple Entente</a:t>
            </a:r>
          </a:p>
        </p:txBody>
      </p:sp>
      <p:pic>
        <p:nvPicPr>
          <p:cNvPr id="28675" name="Picture 5" descr="Map of Europe showing Triple Entente"/>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3725864" y="1752600"/>
            <a:ext cx="5349875" cy="4114800"/>
          </a:xfrm>
          <a:noFill/>
        </p:spPr>
      </p:pic>
    </p:spTree>
    <p:custDataLst>
      <p:tags r:id="rId1"/>
    </p:custDataLst>
    <p:extLst>
      <p:ext uri="{BB962C8B-B14F-4D97-AF65-F5344CB8AC3E}">
        <p14:creationId xmlns:p14="http://schemas.microsoft.com/office/powerpoint/2010/main" val="14178629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GB" altLang="en-US" smtClean="0"/>
              <a:t>Nationalism</a:t>
            </a:r>
            <a:endParaRPr lang="en-US" altLang="en-US" smtClean="0"/>
          </a:p>
        </p:txBody>
      </p:sp>
      <p:sp>
        <p:nvSpPr>
          <p:cNvPr id="32771" name="Rectangle 3"/>
          <p:cNvSpPr>
            <a:spLocks noGrp="1" noChangeArrowheads="1"/>
          </p:cNvSpPr>
          <p:nvPr>
            <p:ph type="body" idx="1"/>
          </p:nvPr>
        </p:nvSpPr>
        <p:spPr/>
        <p:txBody>
          <a:bodyPr/>
          <a:lstStyle/>
          <a:p>
            <a:pPr eaLnBrk="1" hangingPunct="1"/>
            <a:r>
              <a:rPr lang="en-GB" altLang="en-US" smtClean="0"/>
              <a:t>This was an age when all nations wanted to assert their power and independence.</a:t>
            </a:r>
          </a:p>
          <a:p>
            <a:pPr eaLnBrk="1" hangingPunct="1"/>
            <a:r>
              <a:rPr lang="en-GB" altLang="en-US" smtClean="0"/>
              <a:t>In Europe Slavs, aided by Serbia and Russia, wanted to be free of Austrian rule.</a:t>
            </a:r>
            <a:endParaRPr lang="en-US" altLang="en-US" smtClean="0"/>
          </a:p>
        </p:txBody>
      </p:sp>
      <p:pic>
        <p:nvPicPr>
          <p:cNvPr id="32772" name="Picture 4" descr="serb symb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7538" y="3886200"/>
            <a:ext cx="1693862"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 Box 5"/>
          <p:cNvSpPr txBox="1">
            <a:spLocks noChangeArrowheads="1"/>
          </p:cNvSpPr>
          <p:nvPr/>
        </p:nvSpPr>
        <p:spPr bwMode="auto">
          <a:xfrm>
            <a:off x="7391400" y="4724401"/>
            <a:ext cx="1371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2400"/>
              <a:t>Serbia’s national flag</a:t>
            </a:r>
            <a:endParaRPr lang="en-US" altLang="en-US" sz="2400"/>
          </a:p>
        </p:txBody>
      </p:sp>
    </p:spTree>
    <p:custDataLst>
      <p:tags r:id="rId1"/>
    </p:custDataLst>
    <p:extLst>
      <p:ext uri="{BB962C8B-B14F-4D97-AF65-F5344CB8AC3E}">
        <p14:creationId xmlns:p14="http://schemas.microsoft.com/office/powerpoint/2010/main" val="22503156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GB" altLang="en-US" b="1" dirty="0" smtClean="0"/>
              <a:t>Significant/stupid Individuals</a:t>
            </a:r>
            <a:endParaRPr lang="en-US" altLang="en-US" b="1" dirty="0" smtClean="0"/>
          </a:p>
        </p:txBody>
      </p:sp>
      <p:sp>
        <p:nvSpPr>
          <p:cNvPr id="34819" name="Rectangle 3"/>
          <p:cNvSpPr>
            <a:spLocks noGrp="1" noChangeArrowheads="1"/>
          </p:cNvSpPr>
          <p:nvPr>
            <p:ph type="body" idx="1"/>
          </p:nvPr>
        </p:nvSpPr>
        <p:spPr>
          <a:xfrm>
            <a:off x="2743200" y="1676400"/>
            <a:ext cx="5334000" cy="4114800"/>
          </a:xfrm>
        </p:spPr>
        <p:txBody>
          <a:bodyPr/>
          <a:lstStyle/>
          <a:p>
            <a:pPr eaLnBrk="1" hangingPunct="1"/>
            <a:r>
              <a:rPr lang="en-GB" altLang="en-US" dirty="0" smtClean="0"/>
              <a:t>Kaiser Wilhelm II </a:t>
            </a:r>
          </a:p>
          <a:p>
            <a:pPr eaLnBrk="1" hangingPunct="1"/>
            <a:r>
              <a:rPr lang="en-GB" altLang="en-US" dirty="0" smtClean="0"/>
              <a:t>Built up German army and navy</a:t>
            </a:r>
          </a:p>
          <a:p>
            <a:pPr eaLnBrk="1" hangingPunct="1"/>
            <a:r>
              <a:rPr lang="en-GB" altLang="en-US" dirty="0" smtClean="0"/>
              <a:t>Aggressive foreign policy</a:t>
            </a:r>
          </a:p>
          <a:p>
            <a:pPr eaLnBrk="1" hangingPunct="1"/>
            <a:r>
              <a:rPr lang="en-GB" altLang="en-US" dirty="0" smtClean="0"/>
              <a:t>Determined to make Germany a top nation.</a:t>
            </a:r>
          </a:p>
          <a:p>
            <a:pPr eaLnBrk="1" hangingPunct="1"/>
            <a:r>
              <a:rPr lang="en-GB" altLang="en-US" dirty="0" smtClean="0"/>
              <a:t>Distrusted by other powers</a:t>
            </a:r>
            <a:endParaRPr lang="en-US" altLang="en-US" dirty="0" smtClean="0"/>
          </a:p>
        </p:txBody>
      </p:sp>
      <p:pic>
        <p:nvPicPr>
          <p:cNvPr id="34820" name="Picture 4" descr="Kaiser bi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5938" y="3092450"/>
            <a:ext cx="2074862"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5"/>
          <p:cNvSpPr txBox="1">
            <a:spLocks noChangeArrowheads="1"/>
          </p:cNvSpPr>
          <p:nvPr/>
        </p:nvSpPr>
        <p:spPr bwMode="auto">
          <a:xfrm>
            <a:off x="8001000" y="1781176"/>
            <a:ext cx="2514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1800" b="1"/>
              <a:t>“Germany must have its place in the sun”</a:t>
            </a:r>
          </a:p>
          <a:p>
            <a:pPr eaLnBrk="1" hangingPunct="1">
              <a:spcBef>
                <a:spcPct val="0"/>
              </a:spcBef>
              <a:buFontTx/>
              <a:buNone/>
            </a:pPr>
            <a:r>
              <a:rPr lang="en-GB" altLang="en-US" sz="1800" b="1"/>
              <a:t>“The world belongs to the strong.”</a:t>
            </a:r>
            <a:endParaRPr lang="en-US" altLang="en-US" sz="1800" b="1"/>
          </a:p>
        </p:txBody>
      </p:sp>
    </p:spTree>
    <p:custDataLst>
      <p:tags r:id="rId1"/>
    </p:custDataLst>
    <p:extLst>
      <p:ext uri="{BB962C8B-B14F-4D97-AF65-F5344CB8AC3E}">
        <p14:creationId xmlns:p14="http://schemas.microsoft.com/office/powerpoint/2010/main" val="4175518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AU" altLang="en-US" smtClean="0"/>
              <a:t>Tsar Nicholas II</a:t>
            </a:r>
          </a:p>
        </p:txBody>
      </p:sp>
      <p:pic>
        <p:nvPicPr>
          <p:cNvPr id="35843" name="Picture 4" descr="11Tsarlg"/>
          <p:cNvPicPr>
            <a:picLocks noChangeAspect="1" noChangeArrowheads="1"/>
          </p:cNvPicPr>
          <p:nvPr>
            <p:ph type="body" sz="half" idx="1"/>
          </p:nvPr>
        </p:nvPicPr>
        <p:blipFill>
          <a:blip r:embed="rId3">
            <a:extLst>
              <a:ext uri="{28A0092B-C50C-407E-A947-70E740481C1C}">
                <a14:useLocalDpi xmlns:a14="http://schemas.microsoft.com/office/drawing/2010/main" val="0"/>
              </a:ext>
            </a:extLst>
          </a:blip>
          <a:srcRect/>
          <a:stretch>
            <a:fillRect/>
          </a:stretch>
        </p:blipFill>
        <p:spPr>
          <a:xfrm>
            <a:off x="2947989" y="1752600"/>
            <a:ext cx="3017837" cy="4114800"/>
          </a:xfrm>
          <a:noFill/>
        </p:spPr>
      </p:pic>
      <p:sp>
        <p:nvSpPr>
          <p:cNvPr id="35844" name="Rectangle 5"/>
          <p:cNvSpPr>
            <a:spLocks noGrp="1" noChangeArrowheads="1"/>
          </p:cNvSpPr>
          <p:nvPr>
            <p:ph type="body" sz="half" idx="2"/>
          </p:nvPr>
        </p:nvSpPr>
        <p:spPr/>
        <p:txBody>
          <a:bodyPr/>
          <a:lstStyle/>
          <a:p>
            <a:pPr eaLnBrk="1" hangingPunct="1"/>
            <a:r>
              <a:rPr lang="en-AU" altLang="en-US" smtClean="0"/>
              <a:t>Queen Victoria’s Grandson-in-law</a:t>
            </a:r>
          </a:p>
          <a:p>
            <a:pPr eaLnBrk="1" hangingPunct="1"/>
            <a:r>
              <a:rPr lang="en-AU" altLang="en-US" smtClean="0"/>
              <a:t>Tsar of Russia – ruler of 166 million people</a:t>
            </a:r>
          </a:p>
          <a:p>
            <a:pPr eaLnBrk="1" hangingPunct="1"/>
            <a:r>
              <a:rPr lang="en-AU" altLang="en-US" smtClean="0"/>
              <a:t>Weak leader – made many poor decisions.</a:t>
            </a:r>
          </a:p>
          <a:p>
            <a:pPr eaLnBrk="1" hangingPunct="1"/>
            <a:endParaRPr lang="en-AU" altLang="en-US" smtClean="0"/>
          </a:p>
        </p:txBody>
      </p:sp>
    </p:spTree>
    <p:custDataLst>
      <p:tags r:id="rId1"/>
    </p:custDataLst>
    <p:extLst>
      <p:ext uri="{BB962C8B-B14F-4D97-AF65-F5344CB8AC3E}">
        <p14:creationId xmlns:p14="http://schemas.microsoft.com/office/powerpoint/2010/main" val="30113947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AU" altLang="en-US" smtClean="0"/>
              <a:t>King George V</a:t>
            </a:r>
          </a:p>
        </p:txBody>
      </p:sp>
      <p:pic>
        <p:nvPicPr>
          <p:cNvPr id="36867" name="Picture 4" descr="georgev"/>
          <p:cNvPicPr>
            <a:picLocks noChangeAspect="1" noChangeArrowheads="1"/>
          </p:cNvPicPr>
          <p:nvPr>
            <p:ph type="body" sz="half" idx="1"/>
          </p:nvPr>
        </p:nvPicPr>
        <p:blipFill>
          <a:blip r:embed="rId3">
            <a:extLst>
              <a:ext uri="{28A0092B-C50C-407E-A947-70E740481C1C}">
                <a14:useLocalDpi xmlns:a14="http://schemas.microsoft.com/office/drawing/2010/main" val="0"/>
              </a:ext>
            </a:extLst>
          </a:blip>
          <a:srcRect/>
          <a:stretch>
            <a:fillRect/>
          </a:stretch>
        </p:blipFill>
        <p:spPr>
          <a:xfrm>
            <a:off x="3143251" y="2276475"/>
            <a:ext cx="2151063" cy="3384550"/>
          </a:xfrm>
          <a:noFill/>
        </p:spPr>
      </p:pic>
      <p:sp>
        <p:nvSpPr>
          <p:cNvPr id="36868" name="Rectangle 5"/>
          <p:cNvSpPr>
            <a:spLocks noGrp="1" noChangeArrowheads="1"/>
          </p:cNvSpPr>
          <p:nvPr>
            <p:ph type="body" sz="half" idx="2"/>
          </p:nvPr>
        </p:nvSpPr>
        <p:spPr/>
        <p:txBody>
          <a:bodyPr/>
          <a:lstStyle/>
          <a:p>
            <a:pPr eaLnBrk="1" hangingPunct="1">
              <a:lnSpc>
                <a:spcPct val="90000"/>
              </a:lnSpc>
            </a:pPr>
            <a:r>
              <a:rPr lang="en-AU" altLang="en-US" smtClean="0"/>
              <a:t>Head of the British Empire</a:t>
            </a:r>
          </a:p>
          <a:p>
            <a:pPr eaLnBrk="1" hangingPunct="1">
              <a:lnSpc>
                <a:spcPct val="90000"/>
              </a:lnSpc>
            </a:pPr>
            <a:r>
              <a:rPr lang="en-AU" altLang="en-US" smtClean="0"/>
              <a:t>King of England</a:t>
            </a:r>
          </a:p>
          <a:p>
            <a:pPr eaLnBrk="1" hangingPunct="1">
              <a:lnSpc>
                <a:spcPct val="90000"/>
              </a:lnSpc>
            </a:pPr>
            <a:r>
              <a:rPr lang="en-AU" altLang="en-US" smtClean="0"/>
              <a:t>He had a good rapport with the troops.</a:t>
            </a:r>
          </a:p>
          <a:p>
            <a:pPr eaLnBrk="1" hangingPunct="1">
              <a:lnSpc>
                <a:spcPct val="90000"/>
              </a:lnSpc>
            </a:pPr>
            <a:r>
              <a:rPr lang="en-AU" altLang="en-US" smtClean="0"/>
              <a:t>In 1917 he changed the family name from ‘Saxe-Coburg-Gotha’ to ‘Windsor’.</a:t>
            </a:r>
          </a:p>
        </p:txBody>
      </p:sp>
    </p:spTree>
    <p:custDataLst>
      <p:tags r:id="rId1"/>
    </p:custDataLst>
    <p:extLst>
      <p:ext uri="{BB962C8B-B14F-4D97-AF65-F5344CB8AC3E}">
        <p14:creationId xmlns:p14="http://schemas.microsoft.com/office/powerpoint/2010/main" val="8266007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GB" altLang="en-US" smtClean="0"/>
              <a:t>The Trigger. </a:t>
            </a:r>
            <a:endParaRPr lang="en-US" altLang="en-US" smtClean="0"/>
          </a:p>
        </p:txBody>
      </p:sp>
      <p:sp>
        <p:nvSpPr>
          <p:cNvPr id="39939" name="Rectangle 3"/>
          <p:cNvSpPr>
            <a:spLocks noGrp="1" noChangeArrowheads="1"/>
          </p:cNvSpPr>
          <p:nvPr>
            <p:ph type="body" idx="1"/>
          </p:nvPr>
        </p:nvSpPr>
        <p:spPr>
          <a:xfrm>
            <a:off x="2590800" y="1752600"/>
            <a:ext cx="3733800" cy="4114800"/>
          </a:xfrm>
        </p:spPr>
        <p:txBody>
          <a:bodyPr>
            <a:normAutofit lnSpcReduction="10000"/>
          </a:bodyPr>
          <a:lstStyle/>
          <a:p>
            <a:pPr eaLnBrk="1" hangingPunct="1">
              <a:lnSpc>
                <a:spcPct val="90000"/>
              </a:lnSpc>
            </a:pPr>
            <a:r>
              <a:rPr lang="en-GB" altLang="en-US"/>
              <a:t>28 June 1914</a:t>
            </a:r>
          </a:p>
          <a:p>
            <a:pPr eaLnBrk="1" hangingPunct="1">
              <a:lnSpc>
                <a:spcPct val="90000"/>
              </a:lnSpc>
            </a:pPr>
            <a:r>
              <a:rPr lang="en-GB" altLang="en-US"/>
              <a:t>Heir to Austrian throne Franz Ferdinand visits Sarajevo.</a:t>
            </a:r>
          </a:p>
          <a:p>
            <a:pPr eaLnBrk="1" hangingPunct="1">
              <a:lnSpc>
                <a:spcPct val="90000"/>
              </a:lnSpc>
            </a:pPr>
            <a:r>
              <a:rPr lang="en-GB" altLang="en-US"/>
              <a:t>Capital of Bosnia, recently grabbed by Austria.</a:t>
            </a:r>
          </a:p>
          <a:p>
            <a:pPr eaLnBrk="1" hangingPunct="1">
              <a:lnSpc>
                <a:spcPct val="90000"/>
              </a:lnSpc>
            </a:pPr>
            <a:r>
              <a:rPr lang="en-GB" altLang="en-US"/>
              <a:t>Hotbed of Slav nationalism</a:t>
            </a:r>
            <a:endParaRPr lang="en-US" altLang="en-US"/>
          </a:p>
        </p:txBody>
      </p:sp>
      <p:pic>
        <p:nvPicPr>
          <p:cNvPr id="39940" name="Picture 4" descr="FRANZ FE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3364" y="1752601"/>
            <a:ext cx="3017837"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5" descr="the-seal-of-the-Black-H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4545014"/>
            <a:ext cx="1714500" cy="170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Text Box 6"/>
          <p:cNvSpPr txBox="1">
            <a:spLocks noChangeArrowheads="1"/>
          </p:cNvSpPr>
          <p:nvPr/>
        </p:nvSpPr>
        <p:spPr bwMode="auto">
          <a:xfrm>
            <a:off x="6537326" y="4951414"/>
            <a:ext cx="138747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1800" b="1"/>
              <a:t>Seal of the Black Hand group</a:t>
            </a:r>
            <a:endParaRPr lang="en-US" altLang="en-US" sz="1800" b="1"/>
          </a:p>
        </p:txBody>
      </p:sp>
    </p:spTree>
    <p:custDataLst>
      <p:tags r:id="rId1"/>
    </p:custDataLst>
    <p:extLst>
      <p:ext uri="{BB962C8B-B14F-4D97-AF65-F5344CB8AC3E}">
        <p14:creationId xmlns:p14="http://schemas.microsoft.com/office/powerpoint/2010/main" val="41287901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GB" altLang="en-US" smtClean="0"/>
              <a:t>The Trigger.</a:t>
            </a:r>
            <a:endParaRPr lang="en-US" altLang="en-US" smtClean="0"/>
          </a:p>
        </p:txBody>
      </p:sp>
      <p:sp>
        <p:nvSpPr>
          <p:cNvPr id="40963" name="Rectangle 3"/>
          <p:cNvSpPr>
            <a:spLocks noGrp="1" noChangeArrowheads="1"/>
          </p:cNvSpPr>
          <p:nvPr>
            <p:ph type="body" idx="1"/>
          </p:nvPr>
        </p:nvSpPr>
        <p:spPr>
          <a:xfrm>
            <a:off x="2590800" y="1752600"/>
            <a:ext cx="3962400" cy="4114800"/>
          </a:xfrm>
        </p:spPr>
        <p:txBody>
          <a:bodyPr>
            <a:normAutofit lnSpcReduction="10000"/>
          </a:bodyPr>
          <a:lstStyle/>
          <a:p>
            <a:pPr eaLnBrk="1" hangingPunct="1">
              <a:lnSpc>
                <a:spcPct val="90000"/>
              </a:lnSpc>
            </a:pPr>
            <a:r>
              <a:rPr lang="en-GB" altLang="en-US"/>
              <a:t>“Black Hand” terrorists attack the Arch Duke</a:t>
            </a:r>
          </a:p>
          <a:p>
            <a:pPr eaLnBrk="1" hangingPunct="1">
              <a:lnSpc>
                <a:spcPct val="90000"/>
              </a:lnSpc>
            </a:pPr>
            <a:r>
              <a:rPr lang="en-GB" altLang="en-US"/>
              <a:t>Bomb attempt fails in morning</a:t>
            </a:r>
          </a:p>
          <a:p>
            <a:pPr eaLnBrk="1" hangingPunct="1">
              <a:lnSpc>
                <a:spcPct val="90000"/>
              </a:lnSpc>
            </a:pPr>
            <a:r>
              <a:rPr lang="en-GB" altLang="en-US"/>
              <a:t>Gavrilo Princip shoots Archduke and wife in the afternoon.</a:t>
            </a:r>
          </a:p>
          <a:p>
            <a:pPr eaLnBrk="1" hangingPunct="1">
              <a:lnSpc>
                <a:spcPct val="90000"/>
              </a:lnSpc>
            </a:pPr>
            <a:r>
              <a:rPr lang="en-GB" altLang="en-US"/>
              <a:t>Austrians blame Serbia for supporting terrorists.</a:t>
            </a:r>
            <a:endParaRPr lang="en-US" altLang="en-US"/>
          </a:p>
        </p:txBody>
      </p:sp>
      <p:pic>
        <p:nvPicPr>
          <p:cNvPr id="40964" name="Picture 4" descr="BLOODY JACK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752600"/>
            <a:ext cx="1752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5" descr="PRINCI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8364" y="4191000"/>
            <a:ext cx="1493837"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6091046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GB" altLang="en-US" smtClean="0"/>
              <a:t>The Response.</a:t>
            </a:r>
            <a:endParaRPr lang="en-US" altLang="en-US" smtClean="0"/>
          </a:p>
        </p:txBody>
      </p:sp>
      <p:sp>
        <p:nvSpPr>
          <p:cNvPr id="41987" name="Rectangle 3"/>
          <p:cNvSpPr>
            <a:spLocks noGrp="1" noChangeArrowheads="1"/>
          </p:cNvSpPr>
          <p:nvPr>
            <p:ph type="body" idx="1"/>
          </p:nvPr>
        </p:nvSpPr>
        <p:spPr>
          <a:xfrm>
            <a:off x="548640" y="1752600"/>
            <a:ext cx="6471138" cy="4114800"/>
          </a:xfrm>
        </p:spPr>
        <p:txBody>
          <a:bodyPr>
            <a:noAutofit/>
          </a:bodyPr>
          <a:lstStyle/>
          <a:p>
            <a:pPr eaLnBrk="1" hangingPunct="1">
              <a:lnSpc>
                <a:spcPct val="90000"/>
              </a:lnSpc>
            </a:pPr>
            <a:r>
              <a:rPr lang="en-GB" altLang="en-US" sz="3200" dirty="0"/>
              <a:t>Austrians, supported by Germany, send Serbia a tough ultimatum.</a:t>
            </a:r>
          </a:p>
          <a:p>
            <a:pPr eaLnBrk="1" hangingPunct="1">
              <a:lnSpc>
                <a:spcPct val="90000"/>
              </a:lnSpc>
            </a:pPr>
            <a:r>
              <a:rPr lang="en-GB" altLang="en-US" sz="3200" dirty="0"/>
              <a:t>Serbia agrees to all but two terms of the ultimatum.</a:t>
            </a:r>
          </a:p>
          <a:p>
            <a:pPr eaLnBrk="1" hangingPunct="1">
              <a:lnSpc>
                <a:spcPct val="90000"/>
              </a:lnSpc>
            </a:pPr>
            <a:r>
              <a:rPr lang="en-GB" altLang="en-US" sz="3200" dirty="0"/>
              <a:t>Russia mobilises her troops to support Serbia</a:t>
            </a:r>
          </a:p>
          <a:p>
            <a:pPr eaLnBrk="1" hangingPunct="1">
              <a:lnSpc>
                <a:spcPct val="90000"/>
              </a:lnSpc>
            </a:pPr>
            <a:r>
              <a:rPr lang="en-GB" altLang="en-US" sz="3200" dirty="0"/>
              <a:t>Germany demands that Russia stands her armies down.</a:t>
            </a:r>
          </a:p>
          <a:p>
            <a:pPr eaLnBrk="1" hangingPunct="1">
              <a:lnSpc>
                <a:spcPct val="90000"/>
              </a:lnSpc>
            </a:pPr>
            <a:r>
              <a:rPr lang="en-GB" altLang="en-US" sz="3200" dirty="0"/>
              <a:t>Germany declares war on Russia</a:t>
            </a:r>
            <a:endParaRPr lang="en-US" altLang="en-US" sz="3200" dirty="0"/>
          </a:p>
        </p:txBody>
      </p:sp>
      <p:pic>
        <p:nvPicPr>
          <p:cNvPr id="41988" name="Picture 4" descr="berchto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2353" y="3124870"/>
            <a:ext cx="2282483" cy="326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 Box 5"/>
          <p:cNvSpPr txBox="1">
            <a:spLocks noChangeArrowheads="1"/>
          </p:cNvSpPr>
          <p:nvPr/>
        </p:nvSpPr>
        <p:spPr bwMode="auto">
          <a:xfrm>
            <a:off x="8431236" y="1373589"/>
            <a:ext cx="21336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1800" b="1" dirty="0"/>
              <a:t>“Demands must be put to Serbia that would be wholly impossible for them to accept …”</a:t>
            </a:r>
            <a:endParaRPr lang="en-US" altLang="en-US" sz="1800" b="1" dirty="0"/>
          </a:p>
        </p:txBody>
      </p:sp>
    </p:spTree>
    <p:custDataLst>
      <p:tags r:id="rId1"/>
    </p:custDataLst>
    <p:extLst>
      <p:ext uri="{BB962C8B-B14F-4D97-AF65-F5344CB8AC3E}">
        <p14:creationId xmlns:p14="http://schemas.microsoft.com/office/powerpoint/2010/main" val="12893543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GB" altLang="en-US" smtClean="0"/>
              <a:t>Why did Britain get involved?</a:t>
            </a:r>
            <a:endParaRPr lang="en-US" altLang="en-US" smtClean="0"/>
          </a:p>
        </p:txBody>
      </p:sp>
      <p:sp>
        <p:nvSpPr>
          <p:cNvPr id="45059" name="Rectangle 3"/>
          <p:cNvSpPr>
            <a:spLocks noGrp="1" noChangeArrowheads="1"/>
          </p:cNvSpPr>
          <p:nvPr>
            <p:ph type="body" idx="1"/>
          </p:nvPr>
        </p:nvSpPr>
        <p:spPr>
          <a:xfrm>
            <a:off x="2590800" y="1752600"/>
            <a:ext cx="4267200" cy="4267200"/>
          </a:xfrm>
        </p:spPr>
        <p:txBody>
          <a:bodyPr/>
          <a:lstStyle/>
          <a:p>
            <a:pPr eaLnBrk="1" hangingPunct="1"/>
            <a:r>
              <a:rPr lang="en-GB" altLang="en-US"/>
              <a:t>Britain had </a:t>
            </a:r>
            <a:r>
              <a:rPr lang="en-GB" altLang="en-US" b="1"/>
              <a:t>Ententes</a:t>
            </a:r>
            <a:r>
              <a:rPr lang="en-GB" altLang="en-US"/>
              <a:t> with France and Russia.</a:t>
            </a:r>
          </a:p>
          <a:p>
            <a:pPr eaLnBrk="1" hangingPunct="1"/>
            <a:r>
              <a:rPr lang="en-GB" altLang="en-US"/>
              <a:t>Only “friendly agreements” but French and Russians given impression Britain would fight.</a:t>
            </a:r>
          </a:p>
          <a:p>
            <a:pPr eaLnBrk="1" hangingPunct="1"/>
            <a:r>
              <a:rPr lang="en-GB" altLang="en-US"/>
              <a:t>The Schlieffen Plan</a:t>
            </a:r>
            <a:endParaRPr lang="en-US" altLang="en-US"/>
          </a:p>
        </p:txBody>
      </p:sp>
      <p:pic>
        <p:nvPicPr>
          <p:cNvPr id="45060" name="Picture 4" descr="Sir%20Edward%20Gr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7225" y="2971800"/>
            <a:ext cx="21923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 Box 5"/>
          <p:cNvSpPr txBox="1">
            <a:spLocks noChangeArrowheads="1"/>
          </p:cNvSpPr>
          <p:nvPr/>
        </p:nvSpPr>
        <p:spPr bwMode="auto">
          <a:xfrm>
            <a:off x="6934200" y="1981201"/>
            <a:ext cx="26670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1600" b="1"/>
              <a:t>Sir Edward Grey</a:t>
            </a:r>
          </a:p>
          <a:p>
            <a:pPr eaLnBrk="1" hangingPunct="1">
              <a:spcBef>
                <a:spcPct val="0"/>
              </a:spcBef>
              <a:buFontTx/>
              <a:buNone/>
            </a:pPr>
            <a:r>
              <a:rPr lang="en-GB" altLang="en-US" sz="1600" b="1"/>
              <a:t>British Foreign Secretary  … “There’s some devilry going on in Berlin”</a:t>
            </a:r>
            <a:endParaRPr lang="en-US" altLang="en-US" sz="1600" b="1"/>
          </a:p>
        </p:txBody>
      </p:sp>
    </p:spTree>
    <p:custDataLst>
      <p:tags r:id="rId1"/>
    </p:custDataLst>
    <p:extLst>
      <p:ext uri="{BB962C8B-B14F-4D97-AF65-F5344CB8AC3E}">
        <p14:creationId xmlns:p14="http://schemas.microsoft.com/office/powerpoint/2010/main" val="551995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GB" altLang="en-US" smtClean="0"/>
              <a:t>The Schlieffen Plan</a:t>
            </a:r>
            <a:endParaRPr lang="en-US" altLang="en-US" smtClean="0"/>
          </a:p>
        </p:txBody>
      </p:sp>
      <p:sp>
        <p:nvSpPr>
          <p:cNvPr id="46083" name="Rectangle 3"/>
          <p:cNvSpPr>
            <a:spLocks noGrp="1" noChangeArrowheads="1"/>
          </p:cNvSpPr>
          <p:nvPr>
            <p:ph type="body" idx="1"/>
          </p:nvPr>
        </p:nvSpPr>
        <p:spPr>
          <a:xfrm>
            <a:off x="590843" y="1752600"/>
            <a:ext cx="10578905" cy="4419600"/>
          </a:xfrm>
        </p:spPr>
        <p:txBody>
          <a:bodyPr/>
          <a:lstStyle/>
          <a:p>
            <a:pPr eaLnBrk="1" hangingPunct="1"/>
            <a:r>
              <a:rPr lang="en-AU" altLang="en-US" sz="3200" dirty="0"/>
              <a:t>In 1914, Germany believed war with Russia was extremely likely.  If war broke out, Germany assumed France would also attack as she was both an ally of Russia and keen for revenge for her defeat in the Franco-Prussian war.</a:t>
            </a:r>
          </a:p>
          <a:p>
            <a:pPr eaLnBrk="1" hangingPunct="1"/>
            <a:r>
              <a:rPr lang="en-AU" altLang="en-US" sz="3200" dirty="0"/>
              <a:t>If this happened, Germany would face a war on two fronts.  Germany wanted to avoid this at all costs.</a:t>
            </a:r>
          </a:p>
          <a:p>
            <a:pPr eaLnBrk="1" hangingPunct="1"/>
            <a:r>
              <a:rPr lang="en-AU" altLang="en-US" sz="3200" dirty="0"/>
              <a:t>Germany planned to defeat France rapidly and then turn to the eastern front for a major offensive on Russia.  This was the basis for the Schlieffen Plan.</a:t>
            </a:r>
          </a:p>
          <a:p>
            <a:pPr eaLnBrk="1" hangingPunct="1">
              <a:buFontTx/>
              <a:buNone/>
            </a:pPr>
            <a:endParaRPr lang="en-US" altLang="en-US" sz="2400" dirty="0"/>
          </a:p>
        </p:txBody>
      </p:sp>
    </p:spTree>
    <p:custDataLst>
      <p:tags r:id="rId1"/>
    </p:custDataLst>
    <p:extLst>
      <p:ext uri="{BB962C8B-B14F-4D97-AF65-F5344CB8AC3E}">
        <p14:creationId xmlns:p14="http://schemas.microsoft.com/office/powerpoint/2010/main" val="4464111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AU" altLang="en-US" smtClean="0"/>
              <a:t>Lets go back a bit.</a:t>
            </a:r>
          </a:p>
        </p:txBody>
      </p:sp>
      <p:sp>
        <p:nvSpPr>
          <p:cNvPr id="3" name="Content Placeholder 2"/>
          <p:cNvSpPr>
            <a:spLocks noGrp="1"/>
          </p:cNvSpPr>
          <p:nvPr>
            <p:ph idx="1"/>
          </p:nvPr>
        </p:nvSpPr>
        <p:spPr>
          <a:xfrm>
            <a:off x="5232400" y="1752600"/>
            <a:ext cx="4978400" cy="4114800"/>
          </a:xfrm>
        </p:spPr>
        <p:txBody>
          <a:bodyPr/>
          <a:lstStyle/>
          <a:p>
            <a:pPr>
              <a:defRPr/>
            </a:pPr>
            <a:r>
              <a:rPr lang="en-AU" dirty="0" smtClean="0"/>
              <a:t>Lets take a look at the empires that existed before WW1.</a:t>
            </a:r>
          </a:p>
          <a:p>
            <a:pPr>
              <a:defRPr/>
            </a:pPr>
            <a:endParaRPr lang="en-AU" dirty="0"/>
          </a:p>
          <a:p>
            <a:pPr marL="0" indent="0">
              <a:buNone/>
              <a:defRPr/>
            </a:pPr>
            <a:r>
              <a:rPr lang="en-AU" dirty="0" smtClean="0"/>
              <a:t>Question – What is an empire?</a:t>
            </a:r>
          </a:p>
          <a:p>
            <a:pPr marL="0" indent="0">
              <a:buNone/>
              <a:defRPr/>
            </a:pPr>
            <a:r>
              <a:rPr lang="en-AU" dirty="0" smtClean="0"/>
              <a:t> </a:t>
            </a:r>
            <a:r>
              <a:rPr lang="en-AU" sz="2000" dirty="0"/>
              <a:t>and</a:t>
            </a:r>
            <a:r>
              <a:rPr lang="en-AU" dirty="0" smtClean="0"/>
              <a:t> </a:t>
            </a:r>
          </a:p>
          <a:p>
            <a:pPr marL="0" indent="0">
              <a:buNone/>
              <a:defRPr/>
            </a:pPr>
            <a:r>
              <a:rPr lang="en-AU" dirty="0" smtClean="0"/>
              <a:t>Who runs them?</a:t>
            </a:r>
          </a:p>
          <a:p>
            <a:pPr>
              <a:defRPr/>
            </a:pPr>
            <a:endParaRPr lang="en-AU" dirty="0"/>
          </a:p>
        </p:txBody>
      </p:sp>
      <p:pic>
        <p:nvPicPr>
          <p:cNvPr id="7172" name="Picture 2" descr="http://155.69.84.21/wbaml/Resource/L1093/image/funny_cartoon_female_teacher_photosculpture-p153834425853491395qdjh_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0464" y="2565400"/>
            <a:ext cx="2808287"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8859484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5" descr="Schlieflen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569" y="1773239"/>
            <a:ext cx="5524256" cy="4735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6"/>
          <p:cNvSpPr>
            <a:spLocks noGrp="1" noChangeArrowheads="1"/>
          </p:cNvSpPr>
          <p:nvPr>
            <p:ph type="title"/>
          </p:nvPr>
        </p:nvSpPr>
        <p:spPr/>
        <p:txBody>
          <a:bodyPr/>
          <a:lstStyle/>
          <a:p>
            <a:pPr eaLnBrk="1" hangingPunct="1"/>
            <a:r>
              <a:rPr lang="en-AU" altLang="en-US" smtClean="0"/>
              <a:t>How Germany Invaded France</a:t>
            </a:r>
          </a:p>
        </p:txBody>
      </p:sp>
    </p:spTree>
    <p:custDataLst>
      <p:tags r:id="rId1"/>
    </p:custDataLst>
    <p:extLst>
      <p:ext uri="{BB962C8B-B14F-4D97-AF65-F5344CB8AC3E}">
        <p14:creationId xmlns:p14="http://schemas.microsoft.com/office/powerpoint/2010/main" val="24833551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AU" altLang="en-US" smtClean="0"/>
              <a:t>German Assumptions</a:t>
            </a:r>
          </a:p>
        </p:txBody>
      </p:sp>
      <p:sp>
        <p:nvSpPr>
          <p:cNvPr id="48131" name="Rectangle 3"/>
          <p:cNvSpPr>
            <a:spLocks noGrp="1" noChangeArrowheads="1"/>
          </p:cNvSpPr>
          <p:nvPr>
            <p:ph type="body" idx="1"/>
          </p:nvPr>
        </p:nvSpPr>
        <p:spPr/>
        <p:txBody>
          <a:bodyPr/>
          <a:lstStyle/>
          <a:p>
            <a:pPr algn="ctr" eaLnBrk="1" hangingPunct="1"/>
            <a:r>
              <a:rPr lang="en-AU" altLang="en-US" sz="3600" dirty="0" smtClean="0"/>
              <a:t>Russia would take at least 6 weeks to mobilise. </a:t>
            </a:r>
            <a:endParaRPr lang="en-AU" altLang="en-US" sz="3600" dirty="0" smtClean="0"/>
          </a:p>
          <a:p>
            <a:pPr algn="ctr" eaLnBrk="1" hangingPunct="1"/>
            <a:endParaRPr lang="en-AU" altLang="en-US" sz="3600" dirty="0" smtClean="0"/>
          </a:p>
          <a:p>
            <a:pPr algn="ctr" eaLnBrk="1" hangingPunct="1"/>
            <a:r>
              <a:rPr lang="en-AU" altLang="en-US" sz="3600" dirty="0" smtClean="0"/>
              <a:t>France would be easily defeated in 6 weeks. </a:t>
            </a:r>
            <a:endParaRPr lang="en-AU" altLang="en-US" sz="3600" dirty="0" smtClean="0"/>
          </a:p>
          <a:p>
            <a:pPr algn="ctr" eaLnBrk="1" hangingPunct="1"/>
            <a:endParaRPr lang="en-AU" altLang="en-US" sz="3600" dirty="0" smtClean="0"/>
          </a:p>
          <a:p>
            <a:pPr algn="ctr" eaLnBrk="1" hangingPunct="1"/>
            <a:r>
              <a:rPr lang="en-AU" altLang="en-US" sz="3600" dirty="0" smtClean="0"/>
              <a:t>Belgium would not resist any German attack. </a:t>
            </a:r>
            <a:endParaRPr lang="en-AU" altLang="en-US" sz="3600" dirty="0" smtClean="0"/>
          </a:p>
          <a:p>
            <a:pPr algn="ctr" eaLnBrk="1" hangingPunct="1"/>
            <a:endParaRPr lang="en-AU" altLang="en-US" sz="3600" dirty="0" smtClean="0"/>
          </a:p>
          <a:p>
            <a:pPr algn="ctr" eaLnBrk="1" hangingPunct="1"/>
            <a:r>
              <a:rPr lang="en-AU" altLang="en-US" sz="3600" dirty="0" smtClean="0"/>
              <a:t>Britain would remain neutral.</a:t>
            </a:r>
          </a:p>
        </p:txBody>
      </p:sp>
    </p:spTree>
    <p:custDataLst>
      <p:tags r:id="rId1"/>
    </p:custDataLst>
    <p:extLst>
      <p:ext uri="{BB962C8B-B14F-4D97-AF65-F5344CB8AC3E}">
        <p14:creationId xmlns:p14="http://schemas.microsoft.com/office/powerpoint/2010/main" val="7726793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AU" altLang="en-US" smtClean="0"/>
              <a:t>They were WRONG!</a:t>
            </a:r>
          </a:p>
        </p:txBody>
      </p:sp>
      <p:sp>
        <p:nvSpPr>
          <p:cNvPr id="49155" name="Rectangle 3"/>
          <p:cNvSpPr>
            <a:spLocks noGrp="1" noChangeArrowheads="1"/>
          </p:cNvSpPr>
          <p:nvPr>
            <p:ph type="body" idx="1"/>
          </p:nvPr>
        </p:nvSpPr>
        <p:spPr/>
        <p:txBody>
          <a:bodyPr/>
          <a:lstStyle/>
          <a:p>
            <a:pPr eaLnBrk="1" hangingPunct="1">
              <a:lnSpc>
                <a:spcPct val="90000"/>
              </a:lnSpc>
            </a:pPr>
            <a:r>
              <a:rPr lang="en-AU" altLang="en-US" u="sng" dirty="0" smtClean="0"/>
              <a:t>The Reality</a:t>
            </a:r>
            <a:r>
              <a:rPr lang="en-AU" altLang="en-US" dirty="0" smtClean="0"/>
              <a:t> </a:t>
            </a:r>
          </a:p>
          <a:p>
            <a:pPr eaLnBrk="1" hangingPunct="1">
              <a:lnSpc>
                <a:spcPct val="90000"/>
              </a:lnSpc>
            </a:pPr>
            <a:r>
              <a:rPr lang="en-GB" altLang="en-US" dirty="0" smtClean="0"/>
              <a:t>On 2nd August 1914, the German army invaded Luxembourg and Belgium according to plan.</a:t>
            </a:r>
          </a:p>
          <a:p>
            <a:pPr eaLnBrk="1" hangingPunct="1">
              <a:lnSpc>
                <a:spcPct val="90000"/>
              </a:lnSpc>
            </a:pPr>
            <a:r>
              <a:rPr lang="en-AU" altLang="en-US" u="sng" dirty="0" smtClean="0"/>
              <a:t>BUT</a:t>
            </a:r>
          </a:p>
          <a:p>
            <a:pPr eaLnBrk="1" hangingPunct="1">
              <a:lnSpc>
                <a:spcPct val="90000"/>
              </a:lnSpc>
            </a:pPr>
            <a:r>
              <a:rPr lang="en-GB" altLang="en-US" dirty="0" smtClean="0"/>
              <a:t>The Germans were held up by the Belgium army, backed up by the British Forces who arrived extremely quickly.</a:t>
            </a:r>
          </a:p>
        </p:txBody>
      </p:sp>
    </p:spTree>
    <p:extLst>
      <p:ext uri="{BB962C8B-B14F-4D97-AF65-F5344CB8AC3E}">
        <p14:creationId xmlns:p14="http://schemas.microsoft.com/office/powerpoint/2010/main" val="32335947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GB" altLang="en-US" smtClean="0"/>
              <a:t>Britain’s Reaction</a:t>
            </a:r>
            <a:endParaRPr lang="en-US" altLang="en-US" smtClean="0"/>
          </a:p>
        </p:txBody>
      </p:sp>
      <p:sp>
        <p:nvSpPr>
          <p:cNvPr id="50179" name="Rectangle 3"/>
          <p:cNvSpPr>
            <a:spLocks noGrp="1" noChangeArrowheads="1"/>
          </p:cNvSpPr>
          <p:nvPr>
            <p:ph type="body" idx="1"/>
          </p:nvPr>
        </p:nvSpPr>
        <p:spPr>
          <a:xfrm>
            <a:off x="1237957" y="1295400"/>
            <a:ext cx="5162843" cy="5181600"/>
          </a:xfrm>
        </p:spPr>
        <p:txBody>
          <a:bodyPr>
            <a:normAutofit/>
          </a:bodyPr>
          <a:lstStyle/>
          <a:p>
            <a:pPr eaLnBrk="1" hangingPunct="1">
              <a:lnSpc>
                <a:spcPct val="90000"/>
              </a:lnSpc>
            </a:pPr>
            <a:endParaRPr lang="en-GB" altLang="en-US" sz="2400" dirty="0" smtClean="0"/>
          </a:p>
          <a:p>
            <a:pPr eaLnBrk="1" hangingPunct="1">
              <a:lnSpc>
                <a:spcPct val="90000"/>
              </a:lnSpc>
            </a:pPr>
            <a:r>
              <a:rPr lang="en-GB" altLang="en-US" sz="2400" dirty="0" smtClean="0"/>
              <a:t>1838- </a:t>
            </a:r>
            <a:r>
              <a:rPr lang="en-GB" altLang="en-US" sz="2400" dirty="0"/>
              <a:t>UK had signed a </a:t>
            </a:r>
            <a:r>
              <a:rPr lang="en-GB" altLang="en-US" sz="2400" b="1" dirty="0"/>
              <a:t>Treaty </a:t>
            </a:r>
            <a:r>
              <a:rPr lang="en-GB" altLang="en-US" sz="2400" dirty="0"/>
              <a:t>to protect Belgium.</a:t>
            </a:r>
          </a:p>
          <a:p>
            <a:pPr eaLnBrk="1" hangingPunct="1">
              <a:lnSpc>
                <a:spcPct val="90000"/>
              </a:lnSpc>
            </a:pPr>
            <a:r>
              <a:rPr lang="en-GB" altLang="en-US" sz="2400" dirty="0"/>
              <a:t>Britain also scared of Germany controlling </a:t>
            </a:r>
            <a:r>
              <a:rPr lang="en-GB" altLang="en-US" sz="2400" b="1" dirty="0"/>
              <a:t>Channel</a:t>
            </a:r>
            <a:r>
              <a:rPr lang="en-GB" altLang="en-US" b="1" dirty="0"/>
              <a:t> ports</a:t>
            </a:r>
            <a:r>
              <a:rPr lang="en-GB" altLang="en-US" dirty="0"/>
              <a:t>.</a:t>
            </a:r>
          </a:p>
          <a:p>
            <a:pPr eaLnBrk="1" hangingPunct="1">
              <a:lnSpc>
                <a:spcPct val="90000"/>
              </a:lnSpc>
            </a:pPr>
            <a:r>
              <a:rPr lang="en-GB" altLang="en-US" sz="2400" dirty="0"/>
              <a:t>Did not want </a:t>
            </a:r>
            <a:r>
              <a:rPr lang="en-GB" altLang="en-US" sz="2400" b="1" dirty="0"/>
              <a:t>Germany</a:t>
            </a:r>
            <a:r>
              <a:rPr lang="en-GB" altLang="en-US" sz="2400" dirty="0"/>
              <a:t> to defeat France and </a:t>
            </a:r>
            <a:r>
              <a:rPr lang="en-GB" altLang="en-US" sz="2400" b="1" dirty="0"/>
              <a:t>dominate Europe</a:t>
            </a:r>
            <a:r>
              <a:rPr lang="en-GB" altLang="en-US" sz="2400" dirty="0"/>
              <a:t>.  Britain next?</a:t>
            </a:r>
          </a:p>
          <a:p>
            <a:pPr eaLnBrk="1" hangingPunct="1">
              <a:lnSpc>
                <a:spcPct val="90000"/>
              </a:lnSpc>
            </a:pPr>
            <a:r>
              <a:rPr lang="en-GB" altLang="en-US" sz="2400" dirty="0"/>
              <a:t>UK issued </a:t>
            </a:r>
            <a:r>
              <a:rPr lang="en-GB" altLang="en-US" sz="2400" b="1" dirty="0"/>
              <a:t>ultimatum</a:t>
            </a:r>
            <a:r>
              <a:rPr lang="en-GB" altLang="en-US" sz="2400" dirty="0"/>
              <a:t> to Germany to withdraw troops from Belgium. </a:t>
            </a:r>
          </a:p>
          <a:p>
            <a:pPr eaLnBrk="1" hangingPunct="1">
              <a:lnSpc>
                <a:spcPct val="90000"/>
              </a:lnSpc>
            </a:pPr>
            <a:r>
              <a:rPr lang="en-GB" altLang="en-US" sz="2400" dirty="0"/>
              <a:t>War declared August 4 1914</a:t>
            </a:r>
            <a:endParaRPr lang="en-US" altLang="en-US" sz="2400" dirty="0"/>
          </a:p>
        </p:txBody>
      </p:sp>
      <p:pic>
        <p:nvPicPr>
          <p:cNvPr id="50180" name="Picture 6" descr="scrapofpaper-1914-brit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0050" y="1676400"/>
            <a:ext cx="330835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42040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AU" altLang="en-US" smtClean="0"/>
              <a:t>Just to add to their problems…</a:t>
            </a:r>
          </a:p>
        </p:txBody>
      </p:sp>
      <p:sp>
        <p:nvSpPr>
          <p:cNvPr id="51203" name="Rectangle 3"/>
          <p:cNvSpPr>
            <a:spLocks noGrp="1" noChangeArrowheads="1"/>
          </p:cNvSpPr>
          <p:nvPr>
            <p:ph type="body" idx="1"/>
          </p:nvPr>
        </p:nvSpPr>
        <p:spPr>
          <a:xfrm>
            <a:off x="1505243" y="1752600"/>
            <a:ext cx="9848557" cy="4629150"/>
          </a:xfrm>
        </p:spPr>
        <p:txBody>
          <a:bodyPr/>
          <a:lstStyle/>
          <a:p>
            <a:pPr eaLnBrk="1" hangingPunct="1"/>
            <a:r>
              <a:rPr lang="en-GB" altLang="en-US" dirty="0"/>
              <a:t>Russia mobilised in just 10 days and Germany was forced to withdraw troops from the Schlieffen Plan to defend her eastern border.</a:t>
            </a:r>
          </a:p>
          <a:p>
            <a:pPr eaLnBrk="1" hangingPunct="1">
              <a:buFontTx/>
              <a:buNone/>
            </a:pPr>
            <a:endParaRPr lang="en-GB" altLang="en-US" dirty="0"/>
          </a:p>
          <a:p>
            <a:pPr eaLnBrk="1" hangingPunct="1"/>
            <a:r>
              <a:rPr lang="en-GB" altLang="en-US" dirty="0"/>
              <a:t>Germany did not take Paris. They were met by French troops at the battle of the Marne (5-11 Sept) which halted the German advance.</a:t>
            </a:r>
          </a:p>
          <a:p>
            <a:pPr eaLnBrk="1" hangingPunct="1">
              <a:buFontTx/>
              <a:buNone/>
            </a:pPr>
            <a:endParaRPr lang="en-GB" altLang="en-US" dirty="0"/>
          </a:p>
          <a:p>
            <a:pPr algn="ctr" eaLnBrk="1" hangingPunct="1">
              <a:buFontTx/>
              <a:buNone/>
            </a:pPr>
            <a:r>
              <a:rPr lang="en-GB" altLang="en-US" sz="1600" i="1" u="sng" dirty="0"/>
              <a:t>The Schlieffen Plan's assumptions had been flawed</a:t>
            </a:r>
            <a:r>
              <a:rPr lang="en-AU" altLang="en-US" dirty="0"/>
              <a:t> </a:t>
            </a:r>
          </a:p>
          <a:p>
            <a:pPr eaLnBrk="1" hangingPunct="1"/>
            <a:endParaRPr lang="en-AU" altLang="en-US" dirty="0"/>
          </a:p>
        </p:txBody>
      </p:sp>
    </p:spTree>
    <p:extLst>
      <p:ext uri="{BB962C8B-B14F-4D97-AF65-F5344CB8AC3E}">
        <p14:creationId xmlns:p14="http://schemas.microsoft.com/office/powerpoint/2010/main" val="31281753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AU" altLang="en-US" smtClean="0"/>
              <a:t>Which goes to show…</a:t>
            </a:r>
          </a:p>
        </p:txBody>
      </p:sp>
      <p:sp>
        <p:nvSpPr>
          <p:cNvPr id="52227" name="Rectangle 3"/>
          <p:cNvSpPr>
            <a:spLocks noGrp="1" noChangeArrowheads="1"/>
          </p:cNvSpPr>
          <p:nvPr>
            <p:ph type="body" idx="1"/>
          </p:nvPr>
        </p:nvSpPr>
        <p:spPr/>
        <p:txBody>
          <a:bodyPr/>
          <a:lstStyle/>
          <a:p>
            <a:pPr eaLnBrk="1" hangingPunct="1"/>
            <a:r>
              <a:rPr lang="en-AU" altLang="en-US" smtClean="0"/>
              <a:t>You should never assume anything because it will make an </a:t>
            </a:r>
          </a:p>
          <a:p>
            <a:pPr eaLnBrk="1" hangingPunct="1"/>
            <a:endParaRPr lang="en-AU" altLang="en-US" smtClean="0"/>
          </a:p>
          <a:p>
            <a:pPr algn="ctr" eaLnBrk="1" hangingPunct="1">
              <a:buFontTx/>
              <a:buNone/>
            </a:pPr>
            <a:r>
              <a:rPr lang="en-AU" altLang="en-US" sz="4000"/>
              <a:t>ASS</a:t>
            </a:r>
            <a:r>
              <a:rPr lang="en-AU" altLang="en-US" smtClean="0"/>
              <a:t> </a:t>
            </a:r>
            <a:r>
              <a:rPr lang="en-AU" altLang="en-US" sz="2400"/>
              <a:t>out of</a:t>
            </a:r>
            <a:r>
              <a:rPr lang="en-AU" altLang="en-US" smtClean="0"/>
              <a:t> </a:t>
            </a:r>
            <a:r>
              <a:rPr lang="en-AU" altLang="en-US" sz="4000"/>
              <a:t>U</a:t>
            </a:r>
            <a:r>
              <a:rPr lang="en-AU" altLang="en-US" smtClean="0"/>
              <a:t> </a:t>
            </a:r>
            <a:r>
              <a:rPr lang="en-AU" altLang="en-US" sz="2400"/>
              <a:t>and</a:t>
            </a:r>
            <a:r>
              <a:rPr lang="en-AU" altLang="en-US" smtClean="0"/>
              <a:t> </a:t>
            </a:r>
            <a:r>
              <a:rPr lang="en-AU" altLang="en-US" sz="4000"/>
              <a:t>ME</a:t>
            </a:r>
          </a:p>
          <a:p>
            <a:pPr eaLnBrk="1" hangingPunct="1"/>
            <a:endParaRPr lang="en-AU" altLang="en-US" sz="4000"/>
          </a:p>
          <a:p>
            <a:pPr eaLnBrk="1" hangingPunct="1">
              <a:buFontTx/>
              <a:buNone/>
            </a:pPr>
            <a:endParaRPr lang="en-AU" altLang="en-US" sz="4000"/>
          </a:p>
        </p:txBody>
      </p:sp>
      <p:pic>
        <p:nvPicPr>
          <p:cNvPr id="52228" name="Picture 4" descr="j034964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4581525"/>
            <a:ext cx="4572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83463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AU" altLang="en-US" smtClean="0"/>
              <a:t>Australia goes to war</a:t>
            </a:r>
          </a:p>
        </p:txBody>
      </p:sp>
      <p:sp>
        <p:nvSpPr>
          <p:cNvPr id="54275" name="Rectangle 3"/>
          <p:cNvSpPr>
            <a:spLocks noGrp="1" noChangeArrowheads="1"/>
          </p:cNvSpPr>
          <p:nvPr>
            <p:ph type="body" idx="1"/>
          </p:nvPr>
        </p:nvSpPr>
        <p:spPr/>
        <p:txBody>
          <a:bodyPr/>
          <a:lstStyle/>
          <a:p>
            <a:pPr eaLnBrk="1" hangingPunct="1"/>
            <a:r>
              <a:rPr lang="en-AU" altLang="en-US" smtClean="0"/>
              <a:t>When WW1 broke out in 1914, Australia had only been a nation for 13 years (following federation). It was grappling with major political, social and economic changes. Yet it’s ties with Britain remained very strong.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3194" y="3278574"/>
            <a:ext cx="5500467" cy="3459658"/>
          </a:xfrm>
          <a:prstGeom prst="rect">
            <a:avLst/>
          </a:prstGeom>
        </p:spPr>
      </p:pic>
    </p:spTree>
    <p:extLst>
      <p:ext uri="{BB962C8B-B14F-4D97-AF65-F5344CB8AC3E}">
        <p14:creationId xmlns:p14="http://schemas.microsoft.com/office/powerpoint/2010/main" val="42034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AU" altLang="en-US" dirty="0" smtClean="0"/>
              <a:t>Empire building</a:t>
            </a:r>
            <a:endParaRPr lang="en-AU" altLang="en-US" dirty="0" smtClean="0"/>
          </a:p>
        </p:txBody>
      </p:sp>
      <p:sp>
        <p:nvSpPr>
          <p:cNvPr id="3" name="Content Placeholder 2"/>
          <p:cNvSpPr>
            <a:spLocks noGrp="1"/>
          </p:cNvSpPr>
          <p:nvPr>
            <p:ph idx="1"/>
          </p:nvPr>
        </p:nvSpPr>
        <p:spPr>
          <a:xfrm>
            <a:off x="3995224" y="1752600"/>
            <a:ext cx="7358576" cy="4484688"/>
          </a:xfrm>
        </p:spPr>
        <p:txBody>
          <a:bodyPr/>
          <a:lstStyle/>
          <a:p>
            <a:pPr algn="ctr">
              <a:defRPr/>
            </a:pPr>
            <a:r>
              <a:rPr lang="en-AU" dirty="0"/>
              <a:t>B</a:t>
            </a:r>
            <a:r>
              <a:rPr lang="en-AU" dirty="0" smtClean="0"/>
              <a:t>efore </a:t>
            </a:r>
            <a:r>
              <a:rPr lang="en-AU" dirty="0" smtClean="0"/>
              <a:t>WW1 there were some countries in Europe who madly scrambled for land so that they could have </a:t>
            </a:r>
            <a:r>
              <a:rPr lang="en-AU" dirty="0" smtClean="0"/>
              <a:t>greater wealth </a:t>
            </a:r>
            <a:r>
              <a:rPr lang="en-AU" dirty="0" smtClean="0"/>
              <a:t>and power.</a:t>
            </a:r>
          </a:p>
          <a:p>
            <a:pPr marL="0" indent="0" algn="ctr">
              <a:buNone/>
              <a:defRPr/>
            </a:pPr>
            <a:endParaRPr lang="en-AU" dirty="0" smtClean="0"/>
          </a:p>
          <a:p>
            <a:pPr algn="ctr">
              <a:defRPr/>
            </a:pPr>
            <a:r>
              <a:rPr lang="en-AU" dirty="0" smtClean="0"/>
              <a:t>As </a:t>
            </a:r>
            <a:r>
              <a:rPr lang="en-AU" dirty="0" smtClean="0"/>
              <a:t>the lands under their control grew </a:t>
            </a:r>
            <a:r>
              <a:rPr lang="en-AU" dirty="0" smtClean="0"/>
              <a:t>they became empires.</a:t>
            </a:r>
            <a:endParaRPr lang="en-AU"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074" y="1752600"/>
            <a:ext cx="3867150" cy="4133850"/>
          </a:xfrm>
          <a:prstGeom prst="rect">
            <a:avLst/>
          </a:prstGeom>
        </p:spPr>
      </p:pic>
    </p:spTree>
    <p:custDataLst>
      <p:tags r:id="rId1"/>
    </p:custDataLst>
    <p:extLst>
      <p:ext uri="{BB962C8B-B14F-4D97-AF65-F5344CB8AC3E}">
        <p14:creationId xmlns:p14="http://schemas.microsoft.com/office/powerpoint/2010/main" val="347773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AU" altLang="en-US" dirty="0" smtClean="0"/>
              <a:t>            Empires in 1914</a:t>
            </a:r>
            <a:endParaRPr lang="en-AU" altLang="en-US" dirty="0" smtClean="0"/>
          </a:p>
        </p:txBody>
      </p:sp>
      <p:sp>
        <p:nvSpPr>
          <p:cNvPr id="3" name="Content Placeholder 2"/>
          <p:cNvSpPr>
            <a:spLocks noGrp="1"/>
          </p:cNvSpPr>
          <p:nvPr>
            <p:ph idx="1"/>
          </p:nvPr>
        </p:nvSpPr>
        <p:spPr/>
        <p:txBody>
          <a:bodyPr/>
          <a:lstStyle/>
          <a:p>
            <a:pPr marL="0" indent="0">
              <a:buNone/>
              <a:defRPr/>
            </a:pPr>
            <a:endParaRPr lang="en-AU" dirty="0" smtClean="0"/>
          </a:p>
          <a:p>
            <a:pPr marL="0" indent="0">
              <a:buNone/>
              <a:defRPr/>
            </a:pPr>
            <a:endParaRPr lang="en-AU"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12495"/>
            <a:ext cx="8493506" cy="4777597"/>
          </a:xfrm>
          <a:prstGeom prst="rect">
            <a:avLst/>
          </a:prstGeom>
        </p:spPr>
      </p:pic>
      <p:sp>
        <p:nvSpPr>
          <p:cNvPr id="4" name="TextBox 3"/>
          <p:cNvSpPr txBox="1"/>
          <p:nvPr/>
        </p:nvSpPr>
        <p:spPr>
          <a:xfrm>
            <a:off x="8693834" y="77143"/>
            <a:ext cx="3348111" cy="6555641"/>
          </a:xfrm>
          <a:prstGeom prst="rect">
            <a:avLst/>
          </a:prstGeom>
          <a:noFill/>
        </p:spPr>
        <p:txBody>
          <a:bodyPr wrap="square" rtlCol="0">
            <a:spAutoFit/>
          </a:bodyPr>
          <a:lstStyle/>
          <a:p>
            <a:r>
              <a:rPr lang="en-AU" sz="2800" dirty="0" smtClean="0"/>
              <a:t>There were 6 major empires dominating the world in 1914.</a:t>
            </a:r>
          </a:p>
          <a:p>
            <a:r>
              <a:rPr lang="en-AU" sz="2800" dirty="0" smtClean="0"/>
              <a:t>They had divided themselves into alliances which were like teams or friendships, called the Triple Entente and the Triple Alliance.</a:t>
            </a:r>
          </a:p>
          <a:p>
            <a:r>
              <a:rPr lang="en-AU" sz="2800" dirty="0" smtClean="0"/>
              <a:t>These empires ruled most of the world and were very powerful. </a:t>
            </a:r>
            <a:endParaRPr lang="en-AU" sz="2800" dirty="0"/>
          </a:p>
        </p:txBody>
      </p:sp>
    </p:spTree>
    <p:custDataLst>
      <p:tags r:id="rId1"/>
    </p:custDataLst>
    <p:extLst>
      <p:ext uri="{BB962C8B-B14F-4D97-AF65-F5344CB8AC3E}">
        <p14:creationId xmlns:p14="http://schemas.microsoft.com/office/powerpoint/2010/main" val="1008452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3000376" y="5300663"/>
            <a:ext cx="7210425" cy="1223962"/>
          </a:xfrm>
        </p:spPr>
        <p:txBody>
          <a:bodyPr/>
          <a:lstStyle/>
          <a:p>
            <a:pPr marL="0" indent="0" algn="ctr">
              <a:buNone/>
            </a:pPr>
            <a:r>
              <a:rPr lang="en-AU" altLang="en-US"/>
              <a:t>Building an empire by taking over other people’s land by force, is called IMPERIALISM</a:t>
            </a:r>
          </a:p>
        </p:txBody>
      </p:sp>
      <p:pic>
        <p:nvPicPr>
          <p:cNvPr id="10243" name="Picture 2" descr="http://www.fresno.k12.ca.us/divdept/sscience/history/devilfis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4086" y="363538"/>
            <a:ext cx="5464175"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07963" y="689317"/>
            <a:ext cx="2982352" cy="769441"/>
          </a:xfrm>
          <a:prstGeom prst="rect">
            <a:avLst/>
          </a:prstGeom>
          <a:noFill/>
        </p:spPr>
        <p:txBody>
          <a:bodyPr wrap="square" rtlCol="0">
            <a:spAutoFit/>
          </a:bodyPr>
          <a:lstStyle/>
          <a:p>
            <a:r>
              <a:rPr lang="en-AU" sz="4400" dirty="0" smtClean="0"/>
              <a:t>Imperialism </a:t>
            </a:r>
            <a:endParaRPr lang="en-AU" sz="4400" dirty="0"/>
          </a:p>
        </p:txBody>
      </p:sp>
    </p:spTree>
    <p:custDataLst>
      <p:tags r:id="rId1"/>
    </p:custDataLst>
    <p:extLst>
      <p:ext uri="{BB962C8B-B14F-4D97-AF65-F5344CB8AC3E}">
        <p14:creationId xmlns:p14="http://schemas.microsoft.com/office/powerpoint/2010/main" val="2682475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AU" altLang="en-US" smtClean="0"/>
              <a:t>Colonialism</a:t>
            </a:r>
          </a:p>
        </p:txBody>
      </p:sp>
      <p:sp>
        <p:nvSpPr>
          <p:cNvPr id="11267" name="Content Placeholder 2"/>
          <p:cNvSpPr>
            <a:spLocks noGrp="1"/>
          </p:cNvSpPr>
          <p:nvPr>
            <p:ph idx="1"/>
          </p:nvPr>
        </p:nvSpPr>
        <p:spPr>
          <a:xfrm>
            <a:off x="7360482" y="1837006"/>
            <a:ext cx="4442312" cy="4114800"/>
          </a:xfrm>
        </p:spPr>
        <p:txBody>
          <a:bodyPr/>
          <a:lstStyle/>
          <a:p>
            <a:pPr marL="0" indent="0" algn="ctr">
              <a:buNone/>
            </a:pPr>
            <a:endParaRPr lang="en-AU" altLang="en-US" dirty="0" smtClean="0"/>
          </a:p>
          <a:p>
            <a:pPr marL="0" indent="0" algn="ctr">
              <a:buNone/>
            </a:pPr>
            <a:r>
              <a:rPr lang="en-AU" altLang="en-US" dirty="0" smtClean="0"/>
              <a:t>If you use these new lands to build up the resources of the mother country, it is called COLONIALISM</a:t>
            </a:r>
          </a:p>
          <a:p>
            <a:pPr marL="0" indent="0" algn="ctr">
              <a:buNone/>
            </a:pPr>
            <a:endParaRPr lang="en-AU" altLang="en-US" dirty="0" smtClean="0"/>
          </a:p>
        </p:txBody>
      </p:sp>
      <p:pic>
        <p:nvPicPr>
          <p:cNvPr id="11268" name="Picture 2" descr="http://www.cartoonstock.com/newscartoons/cartoonists/mmc/lowres/mmcn148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807" y="2120900"/>
            <a:ext cx="5673458" cy="4651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842011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endParaRPr lang="en-AU" altLang="en-US" smtClean="0"/>
          </a:p>
        </p:txBody>
      </p:sp>
      <p:sp>
        <p:nvSpPr>
          <p:cNvPr id="12291" name="Content Placeholder 2"/>
          <p:cNvSpPr>
            <a:spLocks noGrp="1"/>
          </p:cNvSpPr>
          <p:nvPr>
            <p:ph idx="1"/>
          </p:nvPr>
        </p:nvSpPr>
        <p:spPr/>
        <p:txBody>
          <a:bodyPr/>
          <a:lstStyle/>
          <a:p>
            <a:pPr marL="0" indent="0" algn="ctr">
              <a:buNone/>
            </a:pPr>
            <a:r>
              <a:rPr lang="en-AU" altLang="en-US" sz="6000">
                <a:latin typeface="Arial Rounded MT Bold" panose="020F0704030504030204" pitchFamily="34" charset="0"/>
              </a:rPr>
              <a:t>The following slide is a clear example of Imperialism and Colonialism.</a:t>
            </a:r>
          </a:p>
        </p:txBody>
      </p:sp>
    </p:spTree>
    <p:custDataLst>
      <p:tags r:id="rId1"/>
    </p:custDataLst>
    <p:extLst>
      <p:ext uri="{BB962C8B-B14F-4D97-AF65-F5344CB8AC3E}">
        <p14:creationId xmlns:p14="http://schemas.microsoft.com/office/powerpoint/2010/main" val="37073968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357418" y="174090"/>
            <a:ext cx="2890837" cy="1143000"/>
          </a:xfrm>
        </p:spPr>
        <p:txBody>
          <a:bodyPr/>
          <a:lstStyle/>
          <a:p>
            <a:r>
              <a:rPr lang="en-AU" altLang="en-US" dirty="0" smtClean="0"/>
              <a:t>Africa</a:t>
            </a:r>
          </a:p>
        </p:txBody>
      </p:sp>
      <p:sp>
        <p:nvSpPr>
          <p:cNvPr id="13315" name="Content Placeholder 2"/>
          <p:cNvSpPr>
            <a:spLocks noGrp="1"/>
          </p:cNvSpPr>
          <p:nvPr>
            <p:ph idx="1"/>
          </p:nvPr>
        </p:nvSpPr>
        <p:spPr>
          <a:xfrm>
            <a:off x="6223025" y="1317090"/>
            <a:ext cx="3579812" cy="1800225"/>
          </a:xfrm>
        </p:spPr>
        <p:txBody>
          <a:bodyPr/>
          <a:lstStyle/>
          <a:p>
            <a:r>
              <a:rPr lang="en-AU" altLang="en-US" dirty="0"/>
              <a:t>In 1880 very little of internal Africa had even been mapped.</a:t>
            </a:r>
          </a:p>
        </p:txBody>
      </p:sp>
      <p:pic>
        <p:nvPicPr>
          <p:cNvPr id="13316" name="Picture 2" descr="http://www.uiowa.edu/~c016003d/Assignments/MapsMapTerms/africa188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062" y="503726"/>
            <a:ext cx="5378963" cy="3838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4" descr="http://www.uiowa.edu/~c016003d/Assignments/MapsMapTerms/africa2partition.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1812" y="3375656"/>
            <a:ext cx="5338139" cy="3482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Box 3"/>
          <p:cNvSpPr txBox="1">
            <a:spLocks noChangeArrowheads="1"/>
          </p:cNvSpPr>
          <p:nvPr/>
        </p:nvSpPr>
        <p:spPr bwMode="auto">
          <a:xfrm>
            <a:off x="3738392" y="4684982"/>
            <a:ext cx="280828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pPr>
            <a:r>
              <a:rPr lang="en-AU" altLang="en-US" sz="2400" dirty="0"/>
              <a:t>Between 1885 and 1914 it was explored, divided and claimed by the major empires.</a:t>
            </a:r>
          </a:p>
        </p:txBody>
      </p:sp>
    </p:spTree>
    <p:custDataLst>
      <p:tags r:id="rId1"/>
    </p:custDataLst>
    <p:extLst>
      <p:ext uri="{BB962C8B-B14F-4D97-AF65-F5344CB8AC3E}">
        <p14:creationId xmlns:p14="http://schemas.microsoft.com/office/powerpoint/2010/main" val="317397701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1131</Words>
  <Application>Microsoft Office PowerPoint</Application>
  <PresentationFormat>Widescreen</PresentationFormat>
  <Paragraphs>156</Paragraphs>
  <Slides>36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Arial Rounded MT Bold</vt:lpstr>
      <vt:lpstr>Calibri</vt:lpstr>
      <vt:lpstr>Calibri Light</vt:lpstr>
      <vt:lpstr>Harrington</vt:lpstr>
      <vt:lpstr>Snap ITC</vt:lpstr>
      <vt:lpstr>Times New Roman</vt:lpstr>
      <vt:lpstr>Office Theme</vt:lpstr>
      <vt:lpstr>PowerPoint Presentation</vt:lpstr>
      <vt:lpstr>The Main Causes of WW1 </vt:lpstr>
      <vt:lpstr>Lets go back a bit.</vt:lpstr>
      <vt:lpstr>Empire building</vt:lpstr>
      <vt:lpstr>            Empires in 1914</vt:lpstr>
      <vt:lpstr>PowerPoint Presentation</vt:lpstr>
      <vt:lpstr>Colonialism</vt:lpstr>
      <vt:lpstr>PowerPoint Presentation</vt:lpstr>
      <vt:lpstr>Africa</vt:lpstr>
      <vt:lpstr>Why do we need to understand this????</vt:lpstr>
      <vt:lpstr>PowerPoint Presentation</vt:lpstr>
      <vt:lpstr>PowerPoint Presentation</vt:lpstr>
      <vt:lpstr>WW1!</vt:lpstr>
      <vt:lpstr>Militarism</vt:lpstr>
      <vt:lpstr>Militarism 1.</vt:lpstr>
      <vt:lpstr>Militarism 2.</vt:lpstr>
      <vt:lpstr>Alliances</vt:lpstr>
      <vt:lpstr>Alliances</vt:lpstr>
      <vt:lpstr>The Triple Alliance</vt:lpstr>
      <vt:lpstr>The Triple Entente</vt:lpstr>
      <vt:lpstr>Nationalism</vt:lpstr>
      <vt:lpstr>Significant/stupid Individuals</vt:lpstr>
      <vt:lpstr>Tsar Nicholas II</vt:lpstr>
      <vt:lpstr>King George V</vt:lpstr>
      <vt:lpstr>The Trigger. </vt:lpstr>
      <vt:lpstr>The Trigger.</vt:lpstr>
      <vt:lpstr>The Response.</vt:lpstr>
      <vt:lpstr>Why did Britain get involved?</vt:lpstr>
      <vt:lpstr>The Schlieffen Plan</vt:lpstr>
      <vt:lpstr>How Germany Invaded France</vt:lpstr>
      <vt:lpstr>German Assumptions</vt:lpstr>
      <vt:lpstr>They were WRONG!</vt:lpstr>
      <vt:lpstr>Britain’s Reaction</vt:lpstr>
      <vt:lpstr>Just to add to their problems…</vt:lpstr>
      <vt:lpstr>Which goes to show…</vt:lpstr>
      <vt:lpstr>Australia goes to war</vt:lpstr>
    </vt:vector>
  </TitlesOfParts>
  <Company>DEECD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Robertson</dc:creator>
  <cp:lastModifiedBy>Laura Robertson</cp:lastModifiedBy>
  <cp:revision>5</cp:revision>
  <dcterms:created xsi:type="dcterms:W3CDTF">2017-04-16T11:24:20Z</dcterms:created>
  <dcterms:modified xsi:type="dcterms:W3CDTF">2017-04-16T11:50:09Z</dcterms:modified>
</cp:coreProperties>
</file>